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avi" ContentType="video/x-msvideo"/>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0"/>
  </p:notesMasterIdLst>
  <p:handoutMasterIdLst>
    <p:handoutMasterId r:id="rId31"/>
  </p:handoutMasterIdLst>
  <p:sldIdLst>
    <p:sldId id="301" r:id="rId2"/>
    <p:sldId id="260" r:id="rId3"/>
    <p:sldId id="332" r:id="rId4"/>
    <p:sldId id="324" r:id="rId5"/>
    <p:sldId id="309" r:id="rId6"/>
    <p:sldId id="312" r:id="rId7"/>
    <p:sldId id="315" r:id="rId8"/>
    <p:sldId id="334" r:id="rId9"/>
    <p:sldId id="316" r:id="rId10"/>
    <p:sldId id="314" r:id="rId11"/>
    <p:sldId id="320" r:id="rId12"/>
    <p:sldId id="321" r:id="rId13"/>
    <p:sldId id="322" r:id="rId14"/>
    <p:sldId id="323" r:id="rId15"/>
    <p:sldId id="325" r:id="rId16"/>
    <p:sldId id="327" r:id="rId17"/>
    <p:sldId id="335" r:id="rId18"/>
    <p:sldId id="317" r:id="rId19"/>
    <p:sldId id="313" r:id="rId20"/>
    <p:sldId id="336" r:id="rId21"/>
    <p:sldId id="318" r:id="rId22"/>
    <p:sldId id="310" r:id="rId23"/>
    <p:sldId id="330" r:id="rId24"/>
    <p:sldId id="329" r:id="rId25"/>
    <p:sldId id="311" r:id="rId26"/>
    <p:sldId id="319" r:id="rId27"/>
    <p:sldId id="273" r:id="rId28"/>
    <p:sldId id="333" r:id="rId29"/>
  </p:sldIdLst>
  <p:sldSz cx="12192000" cy="6858000"/>
  <p:notesSz cx="9144000"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F8A"/>
    <a:srgbClr val="335899"/>
    <a:srgbClr val="3F6AB7"/>
    <a:srgbClr val="7991CE"/>
    <a:srgbClr val="B3BEDF"/>
    <a:srgbClr val="0171C5"/>
    <a:srgbClr val="7E3A66"/>
    <a:srgbClr val="7E6CC3"/>
    <a:srgbClr val="68578F"/>
    <a:srgbClr val="3F57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6690" autoAdjust="0"/>
  </p:normalViewPr>
  <p:slideViewPr>
    <p:cSldViewPr snapToGrid="0" showGuides="1">
      <p:cViewPr varScale="1">
        <p:scale>
          <a:sx n="59" d="100"/>
          <a:sy n="59" d="100"/>
        </p:scale>
        <p:origin x="1320" y="4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0FEDDF3D-DF61-4B59-809D-709E6BC49494}" type="datetimeFigureOut">
              <a:rPr lang="zh-CN" altLang="en-US" smtClean="0"/>
              <a:t>2018/10/18</a:t>
            </a:fld>
            <a:endParaRPr lang="zh-CN" altLang="en-US"/>
          </a:p>
        </p:txBody>
      </p:sp>
      <p:sp>
        <p:nvSpPr>
          <p:cNvPr id="4" name="页脚占位符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17B03AAE-AA5C-45FF-B790-990FCB8401A7}" type="slidenum">
              <a:rPr lang="zh-CN" altLang="en-US" smtClean="0"/>
              <a:t>‹#›</a:t>
            </a:fld>
            <a:endParaRPr lang="zh-CN" altLang="en-US"/>
          </a:p>
        </p:txBody>
      </p:sp>
    </p:spTree>
    <p:extLst>
      <p:ext uri="{BB962C8B-B14F-4D97-AF65-F5344CB8AC3E}">
        <p14:creationId xmlns:p14="http://schemas.microsoft.com/office/powerpoint/2010/main" val="23576092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82625216-DA91-4BF9-9B2F-C12DA8FC2EEE}" type="datetimeFigureOut">
              <a:rPr lang="en-US" smtClean="0"/>
              <a:t>10/18/2018</a:t>
            </a:fld>
            <a:endParaRPr lang="en-US"/>
          </a:p>
        </p:txBody>
      </p:sp>
      <p:sp>
        <p:nvSpPr>
          <p:cNvPr id="4" name="幻灯片图像占位符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页脚占位符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342BD532-8DD0-4EA2-8A01-4E78B9DBC2F9}" type="slidenum">
              <a:rPr lang="en-US" smtClean="0"/>
              <a:t>‹#›</a:t>
            </a:fld>
            <a:endParaRPr lang="en-US"/>
          </a:p>
        </p:txBody>
      </p:sp>
    </p:spTree>
    <p:extLst>
      <p:ext uri="{BB962C8B-B14F-4D97-AF65-F5344CB8AC3E}">
        <p14:creationId xmlns:p14="http://schemas.microsoft.com/office/powerpoint/2010/main" val="2012996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2BD532-8DD0-4EA2-8A01-4E78B9DBC2F9}" type="slidenum">
              <a:rPr lang="en-US" smtClean="0"/>
              <a:t>1</a:t>
            </a:fld>
            <a:endParaRPr lang="en-US"/>
          </a:p>
        </p:txBody>
      </p:sp>
    </p:spTree>
    <p:extLst>
      <p:ext uri="{BB962C8B-B14F-4D97-AF65-F5344CB8AC3E}">
        <p14:creationId xmlns:p14="http://schemas.microsoft.com/office/powerpoint/2010/main" val="3370994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灰度值方差的计算公式为平方的期望减去期望的平方，其中期望可以利用积分图像的方法来计算得到。这一步就排除掉超过</a:t>
            </a:r>
            <a:r>
              <a:rPr lang="en-US" altLang="zh-CN" dirty="0" smtClean="0"/>
              <a:t>50%</a:t>
            </a:r>
            <a:r>
              <a:rPr lang="zh-CN" altLang="en-US" dirty="0" smtClean="0"/>
              <a:t>的不包含目标的图像元（比如天空和街道）。同时方差阈值的选择也会约束目标所能发生的最大形变，如果目标发生的形变过大，则有可能会被拒绝。阈值大小可以自行设定。</a:t>
            </a:r>
            <a:endParaRPr lang="zh-CN" altLang="en-US" dirty="0"/>
          </a:p>
        </p:txBody>
      </p:sp>
      <p:sp>
        <p:nvSpPr>
          <p:cNvPr id="4" name="灯片编号占位符 3"/>
          <p:cNvSpPr>
            <a:spLocks noGrp="1"/>
          </p:cNvSpPr>
          <p:nvPr>
            <p:ph type="sldNum" sz="quarter" idx="10"/>
          </p:nvPr>
        </p:nvSpPr>
        <p:spPr/>
        <p:txBody>
          <a:bodyPr/>
          <a:lstStyle/>
          <a:p>
            <a:fld id="{342BD532-8DD0-4EA2-8A01-4E78B9DBC2F9}" type="slidenum">
              <a:rPr lang="en-US" smtClean="0"/>
              <a:t>10</a:t>
            </a:fld>
            <a:endParaRPr lang="en-US"/>
          </a:p>
        </p:txBody>
      </p:sp>
    </p:spTree>
    <p:extLst>
      <p:ext uri="{BB962C8B-B14F-4D97-AF65-F5344CB8AC3E}">
        <p14:creationId xmlns:p14="http://schemas.microsoft.com/office/powerpoint/2010/main" val="3350395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2BD532-8DD0-4EA2-8A01-4E78B9DBC2F9}" type="slidenum">
              <a:rPr lang="en-US" smtClean="0"/>
              <a:t>11</a:t>
            </a:fld>
            <a:endParaRPr lang="en-US"/>
          </a:p>
        </p:txBody>
      </p:sp>
    </p:spTree>
    <p:extLst>
      <p:ext uri="{BB962C8B-B14F-4D97-AF65-F5344CB8AC3E}">
        <p14:creationId xmlns:p14="http://schemas.microsoft.com/office/powerpoint/2010/main" val="10478179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2BD532-8DD0-4EA2-8A01-4E78B9DBC2F9}" type="slidenum">
              <a:rPr lang="en-US" smtClean="0"/>
              <a:t>12</a:t>
            </a:fld>
            <a:endParaRPr lang="en-US"/>
          </a:p>
        </p:txBody>
      </p:sp>
    </p:spTree>
    <p:extLst>
      <p:ext uri="{BB962C8B-B14F-4D97-AF65-F5344CB8AC3E}">
        <p14:creationId xmlns:p14="http://schemas.microsoft.com/office/powerpoint/2010/main" val="447040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TLD</a:t>
            </a:r>
            <a:r>
              <a:rPr lang="zh-CN" altLang="en-US" dirty="0" smtClean="0"/>
              <a:t>算法使用了</a:t>
            </a:r>
            <a:r>
              <a:rPr lang="en-US" altLang="zh-CN" dirty="0" smtClean="0"/>
              <a:t>13</a:t>
            </a:r>
            <a:r>
              <a:rPr lang="zh-CN" altLang="en-US" dirty="0" smtClean="0"/>
              <a:t>组节点，这会产生</a:t>
            </a:r>
            <a:r>
              <a:rPr lang="en-US" altLang="zh-CN" dirty="0" smtClean="0"/>
              <a:t>8192</a:t>
            </a:r>
            <a:r>
              <a:rPr lang="zh-CN" altLang="en-US" dirty="0" smtClean="0"/>
              <a:t>个可能的编码结果</a:t>
            </a:r>
            <a:endParaRPr lang="zh-CN" altLang="en-US" dirty="0"/>
          </a:p>
        </p:txBody>
      </p:sp>
      <p:sp>
        <p:nvSpPr>
          <p:cNvPr id="4" name="灯片编号占位符 3"/>
          <p:cNvSpPr>
            <a:spLocks noGrp="1"/>
          </p:cNvSpPr>
          <p:nvPr>
            <p:ph type="sldNum" sz="quarter" idx="10"/>
          </p:nvPr>
        </p:nvSpPr>
        <p:spPr/>
        <p:txBody>
          <a:bodyPr/>
          <a:lstStyle/>
          <a:p>
            <a:fld id="{342BD532-8DD0-4EA2-8A01-4E78B9DBC2F9}" type="slidenum">
              <a:rPr lang="en-US" smtClean="0"/>
              <a:t>13</a:t>
            </a:fld>
            <a:endParaRPr lang="en-US"/>
          </a:p>
        </p:txBody>
      </p:sp>
    </p:spTree>
    <p:extLst>
      <p:ext uri="{BB962C8B-B14F-4D97-AF65-F5344CB8AC3E}">
        <p14:creationId xmlns:p14="http://schemas.microsoft.com/office/powerpoint/2010/main" val="3375818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2BD532-8DD0-4EA2-8A01-4E78B9DBC2F9}" type="slidenum">
              <a:rPr lang="en-US" smtClean="0"/>
              <a:t>14</a:t>
            </a:fld>
            <a:endParaRPr lang="en-US"/>
          </a:p>
        </p:txBody>
      </p:sp>
    </p:spTree>
    <p:extLst>
      <p:ext uri="{BB962C8B-B14F-4D97-AF65-F5344CB8AC3E}">
        <p14:creationId xmlns:p14="http://schemas.microsoft.com/office/powerpoint/2010/main" val="733154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经过随即蕨类分类器后图像元得到大幅的筛选，一般会剩下</a:t>
            </a:r>
            <a:r>
              <a:rPr lang="en-US" altLang="zh-CN" dirty="0" smtClean="0"/>
              <a:t>50</a:t>
            </a:r>
            <a:r>
              <a:rPr lang="zh-CN" altLang="en-US" dirty="0" smtClean="0"/>
              <a:t>个左右的图像元。随后利用</a:t>
            </a:r>
            <a:r>
              <a:rPr lang="en-US" altLang="zh-CN" dirty="0" smtClean="0"/>
              <a:t>NN</a:t>
            </a:r>
            <a:r>
              <a:rPr lang="zh-CN" altLang="en-US" dirty="0" smtClean="0"/>
              <a:t>分类器在分类这些图像元。</a:t>
            </a:r>
            <a:endParaRPr lang="en-US" altLang="zh-CN" dirty="0" smtClean="0"/>
          </a:p>
          <a:p>
            <a:r>
              <a:rPr lang="zh-CN" altLang="en-US" dirty="0" smtClean="0"/>
              <a:t>相似度在学习模块中也会用到</a:t>
            </a:r>
            <a:endParaRPr lang="zh-CN" altLang="en-US" dirty="0"/>
          </a:p>
        </p:txBody>
      </p:sp>
      <p:sp>
        <p:nvSpPr>
          <p:cNvPr id="4" name="灯片编号占位符 3"/>
          <p:cNvSpPr>
            <a:spLocks noGrp="1"/>
          </p:cNvSpPr>
          <p:nvPr>
            <p:ph type="sldNum" sz="quarter" idx="10"/>
          </p:nvPr>
        </p:nvSpPr>
        <p:spPr/>
        <p:txBody>
          <a:bodyPr/>
          <a:lstStyle/>
          <a:p>
            <a:fld id="{342BD532-8DD0-4EA2-8A01-4E78B9DBC2F9}" type="slidenum">
              <a:rPr lang="en-US" smtClean="0"/>
              <a:t>15</a:t>
            </a:fld>
            <a:endParaRPr lang="en-US"/>
          </a:p>
        </p:txBody>
      </p:sp>
    </p:spTree>
    <p:extLst>
      <p:ext uri="{BB962C8B-B14F-4D97-AF65-F5344CB8AC3E}">
        <p14:creationId xmlns:p14="http://schemas.microsoft.com/office/powerpoint/2010/main" val="32087538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检测模块中的分类器不是一成不变的，他是随着被跟踪目标的变化而更新参数的，学习模块就起到了这样的作用</a:t>
            </a:r>
            <a:endParaRPr lang="zh-CN" altLang="en-US" dirty="0"/>
          </a:p>
        </p:txBody>
      </p:sp>
      <p:sp>
        <p:nvSpPr>
          <p:cNvPr id="4" name="灯片编号占位符 3"/>
          <p:cNvSpPr>
            <a:spLocks noGrp="1"/>
          </p:cNvSpPr>
          <p:nvPr>
            <p:ph type="sldNum" sz="quarter" idx="10"/>
          </p:nvPr>
        </p:nvSpPr>
        <p:spPr/>
        <p:txBody>
          <a:bodyPr/>
          <a:lstStyle/>
          <a:p>
            <a:fld id="{342BD532-8DD0-4EA2-8A01-4E78B9DBC2F9}" type="slidenum">
              <a:rPr lang="en-US" smtClean="0"/>
              <a:t>16</a:t>
            </a:fld>
            <a:endParaRPr lang="en-US"/>
          </a:p>
        </p:txBody>
      </p:sp>
    </p:spTree>
    <p:extLst>
      <p:ext uri="{BB962C8B-B14F-4D97-AF65-F5344CB8AC3E}">
        <p14:creationId xmlns:p14="http://schemas.microsoft.com/office/powerpoint/2010/main" val="17699747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在第一帧的时候学习模块需要用已标注的样本来训练初始的检测器。第一帧的时候是在距离初始矩形框最近的扫描网格中选择</a:t>
            </a:r>
            <a:r>
              <a:rPr lang="en-US" altLang="zh-CN" dirty="0" smtClean="0"/>
              <a:t>10</a:t>
            </a:r>
            <a:r>
              <a:rPr lang="zh-CN" altLang="en-US" dirty="0" smtClean="0"/>
              <a:t>个矩形框，对每个矩形框通过几何变换（</a:t>
            </a:r>
            <a:r>
              <a:rPr lang="en-US" altLang="zh-CN" dirty="0" smtClean="0"/>
              <a:t>±1%</a:t>
            </a:r>
            <a:r>
              <a:rPr lang="zh-CN" altLang="en-US" dirty="0" smtClean="0"/>
              <a:t>的偏移，</a:t>
            </a:r>
            <a:r>
              <a:rPr lang="en-US" altLang="zh-CN" dirty="0" smtClean="0"/>
              <a:t>±1%</a:t>
            </a:r>
            <a:r>
              <a:rPr lang="zh-CN" altLang="en-US" dirty="0" smtClean="0"/>
              <a:t>的缩放，</a:t>
            </a:r>
            <a:r>
              <a:rPr lang="en-US" altLang="zh-CN" dirty="0" smtClean="0"/>
              <a:t>±10%</a:t>
            </a:r>
            <a:r>
              <a:rPr lang="zh-CN" altLang="en-US" dirty="0" smtClean="0"/>
              <a:t>的旋转）生成二十个不同的矩形框，并附加方差为</a:t>
            </a:r>
            <a:r>
              <a:rPr lang="en-US" altLang="zh-CN" dirty="0" smtClean="0"/>
              <a:t>5</a:t>
            </a:r>
            <a:r>
              <a:rPr lang="zh-CN" altLang="en-US" dirty="0" smtClean="0"/>
              <a:t>的高斯噪声，就得到了</a:t>
            </a:r>
            <a:r>
              <a:rPr lang="en-US" altLang="zh-CN" dirty="0" smtClean="0"/>
              <a:t>200</a:t>
            </a:r>
            <a:r>
              <a:rPr lang="zh-CN" altLang="en-US" dirty="0" smtClean="0"/>
              <a:t>个正样本。初始化之后，检测器就可以随时运行并利用学习模块来更新参数。</a:t>
            </a:r>
            <a:endParaRPr lang="zh-CN" altLang="en-US" dirty="0"/>
          </a:p>
        </p:txBody>
      </p:sp>
      <p:sp>
        <p:nvSpPr>
          <p:cNvPr id="4" name="灯片编号占位符 3"/>
          <p:cNvSpPr>
            <a:spLocks noGrp="1"/>
          </p:cNvSpPr>
          <p:nvPr>
            <p:ph type="sldNum" sz="quarter" idx="10"/>
          </p:nvPr>
        </p:nvSpPr>
        <p:spPr/>
        <p:txBody>
          <a:bodyPr/>
          <a:lstStyle/>
          <a:p>
            <a:fld id="{342BD532-8DD0-4EA2-8A01-4E78B9DBC2F9}" type="slidenum">
              <a:rPr lang="en-US" smtClean="0"/>
              <a:t>17</a:t>
            </a:fld>
            <a:endParaRPr lang="en-US"/>
          </a:p>
        </p:txBody>
      </p:sp>
    </p:spTree>
    <p:extLst>
      <p:ext uri="{BB962C8B-B14F-4D97-AF65-F5344CB8AC3E}">
        <p14:creationId xmlns:p14="http://schemas.microsoft.com/office/powerpoint/2010/main" val="1321196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rgbClr val="000000"/>
                </a:solidFill>
                <a:latin typeface="Microsoft YaHei" panose="020B0503020204020204" pitchFamily="34" charset="-122"/>
                <a:ea typeface="Microsoft YaHei" panose="020B0503020204020204" pitchFamily="34" charset="-122"/>
              </a:rPr>
              <a:t>作者认为，算法的结果应该具有“结构性”：每一帧图像内物体最多只出现在一个位置；相邻帧间物体的运动是连续的，连续帧的位置可以构成一条较平滑的轨迹。比如像</a:t>
            </a:r>
            <a:r>
              <a:rPr lang="en-US" altLang="zh-CN" dirty="0" smtClean="0">
                <a:solidFill>
                  <a:srgbClr val="000000"/>
                </a:solidFill>
                <a:latin typeface="Microsoft YaHei" panose="020B0503020204020204" pitchFamily="34" charset="-122"/>
                <a:ea typeface="Microsoft YaHei" panose="020B0503020204020204" pitchFamily="34" charset="-122"/>
              </a:rPr>
              <a:t>c</a:t>
            </a:r>
            <a:r>
              <a:rPr lang="zh-CN" altLang="en-US" dirty="0" smtClean="0">
                <a:solidFill>
                  <a:srgbClr val="000000"/>
                </a:solidFill>
                <a:latin typeface="Microsoft YaHei" panose="020B0503020204020204" pitchFamily="34" charset="-122"/>
                <a:ea typeface="Microsoft YaHei" panose="020B0503020204020204" pitchFamily="34" charset="-122"/>
              </a:rPr>
              <a:t>图那样每帧只有一个正的结果，而且连续帧的结果构成了一条平滑的轨迹，而不是像</a:t>
            </a:r>
            <a:r>
              <a:rPr lang="en-US" altLang="zh-CN" dirty="0" smtClean="0">
                <a:solidFill>
                  <a:srgbClr val="000000"/>
                </a:solidFill>
                <a:latin typeface="Microsoft YaHei" panose="020B0503020204020204" pitchFamily="34" charset="-122"/>
                <a:ea typeface="Microsoft YaHei" panose="020B0503020204020204" pitchFamily="34" charset="-122"/>
              </a:rPr>
              <a:t>b</a:t>
            </a:r>
            <a:r>
              <a:rPr lang="zh-CN" altLang="en-US" dirty="0" smtClean="0">
                <a:solidFill>
                  <a:srgbClr val="000000"/>
                </a:solidFill>
                <a:latin typeface="Microsoft YaHei" panose="020B0503020204020204" pitchFamily="34" charset="-122"/>
                <a:ea typeface="Microsoft YaHei" panose="020B0503020204020204" pitchFamily="34" charset="-122"/>
              </a:rPr>
              <a:t>图那样有很多结果而且无法形成轨迹。还应该注意在整个追踪过程中，轨迹可能是分段的，因为物体有可能中途消失，之后再度出现。</a:t>
            </a:r>
            <a:endParaRPr lang="en-US" altLang="zh-CN" dirty="0" smtClean="0">
              <a:solidFill>
                <a:srgbClr val="000000"/>
              </a:solidFill>
              <a:latin typeface="Microsoft YaHei" panose="020B0503020204020204" pitchFamily="34" charset="-122"/>
              <a:ea typeface="Microsoft YaHei"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342BD532-8DD0-4EA2-8A01-4E78B9DBC2F9}" type="slidenum">
              <a:rPr lang="en-US" smtClean="0"/>
              <a:t>18</a:t>
            </a:fld>
            <a:endParaRPr lang="en-US"/>
          </a:p>
        </p:txBody>
      </p:sp>
    </p:spTree>
    <p:extLst>
      <p:ext uri="{BB962C8B-B14F-4D97-AF65-F5344CB8AC3E}">
        <p14:creationId xmlns:p14="http://schemas.microsoft.com/office/powerpoint/2010/main" val="39874251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a:t>
            </a:r>
            <a:r>
              <a:rPr lang="en-US" altLang="zh-CN" dirty="0" smtClean="0"/>
              <a:t>TLD</a:t>
            </a:r>
            <a:r>
              <a:rPr lang="zh-CN" altLang="en-US" dirty="0" smtClean="0"/>
              <a:t>系统中，目标的运动轨迹是由跟踪器，检测器组合产生的，有可能导致产生一个不连续的轨迹。</a:t>
            </a:r>
            <a:r>
              <a:rPr lang="en-US" altLang="zh-CN" dirty="0" smtClean="0"/>
              <a:t>P</a:t>
            </a:r>
            <a:r>
              <a:rPr lang="zh-CN" altLang="en-US" dirty="0" smtClean="0"/>
              <a:t>专家就是用来找出轨迹中最可靠的部分，用于生成正样本。</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342BD532-8DD0-4EA2-8A01-4E78B9DBC2F9}" type="slidenum">
              <a:rPr lang="en-US" smtClean="0"/>
              <a:t>19</a:t>
            </a:fld>
            <a:endParaRPr lang="en-US"/>
          </a:p>
        </p:txBody>
      </p:sp>
    </p:spTree>
    <p:extLst>
      <p:ext uri="{BB962C8B-B14F-4D97-AF65-F5344CB8AC3E}">
        <p14:creationId xmlns:p14="http://schemas.microsoft.com/office/powerpoint/2010/main" val="913242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rgbClr val="000000"/>
                </a:solidFill>
                <a:latin typeface="Microsoft YaHei" panose="020B0503020204020204" pitchFamily="34" charset="-122"/>
                <a:ea typeface="Microsoft YaHei" panose="020B0503020204020204" pitchFamily="34" charset="-122"/>
              </a:rPr>
              <a:t>该算法与传统跟踪算法的显著区别在于将传统的跟踪算法和传统的检测算法相结合来解决被跟踪目标在被跟踪过程中发生的形变、部分遮挡等问题。同时，通过一种改进的在线学习机制不断更新跟踪模块的“显著特征点”和检测模块的目标模型及相关参数，从而使得跟踪效果更加稳定、鲁棒、可靠。</a:t>
            </a:r>
          </a:p>
          <a:p>
            <a:endParaRPr lang="zh-CN" altLang="en-US" dirty="0"/>
          </a:p>
        </p:txBody>
      </p:sp>
      <p:sp>
        <p:nvSpPr>
          <p:cNvPr id="4" name="灯片编号占位符 3"/>
          <p:cNvSpPr>
            <a:spLocks noGrp="1"/>
          </p:cNvSpPr>
          <p:nvPr>
            <p:ph type="sldNum" sz="quarter" idx="10"/>
          </p:nvPr>
        </p:nvSpPr>
        <p:spPr/>
        <p:txBody>
          <a:bodyPr/>
          <a:lstStyle/>
          <a:p>
            <a:fld id="{342BD532-8DD0-4EA2-8A01-4E78B9DBC2F9}" type="slidenum">
              <a:rPr lang="en-US" smtClean="0"/>
              <a:t>2</a:t>
            </a:fld>
            <a:endParaRPr lang="en-US"/>
          </a:p>
        </p:txBody>
      </p:sp>
    </p:spTree>
    <p:extLst>
      <p:ext uri="{BB962C8B-B14F-4D97-AF65-F5344CB8AC3E}">
        <p14:creationId xmlns:p14="http://schemas.microsoft.com/office/powerpoint/2010/main" val="37158750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在特征空间中，正样本用红点表示，负样本用黑点表示。只要运动轨迹进入了核心部分，那么它就是可靠的。图</a:t>
            </a:r>
            <a:r>
              <a:rPr lang="en-US" altLang="zh-CN" dirty="0" smtClean="0"/>
              <a:t>B</a:t>
            </a:r>
            <a:r>
              <a:rPr lang="zh-CN" altLang="en-US" dirty="0" smtClean="0"/>
              <a:t>表示特征空间的可靠和不可靠的运动轨迹。</a:t>
            </a:r>
            <a:endParaRPr lang="en-US" altLang="zh-CN" dirty="0" smtClean="0"/>
          </a:p>
          <a:p>
            <a:r>
              <a:rPr lang="zh-CN" altLang="en-US" dirty="0" smtClean="0"/>
              <a:t>在每一帧中，</a:t>
            </a:r>
            <a:r>
              <a:rPr lang="en-US" altLang="zh-CN" dirty="0" smtClean="0"/>
              <a:t>P</a:t>
            </a:r>
            <a:r>
              <a:rPr lang="zh-CN" altLang="en-US" dirty="0" smtClean="0"/>
              <a:t>专家都会输出当前可能的位置，如果这个位置是可靠的，</a:t>
            </a:r>
            <a:r>
              <a:rPr lang="en-US" altLang="zh-CN" dirty="0" smtClean="0"/>
              <a:t>P</a:t>
            </a:r>
            <a:r>
              <a:rPr lang="zh-CN" altLang="en-US" dirty="0" smtClean="0"/>
              <a:t>专家就会生成一些正样本（同样是利用几何变换，（</a:t>
            </a:r>
            <a:r>
              <a:rPr lang="en-US" altLang="zh-CN" dirty="0" smtClean="0"/>
              <a:t>±1%</a:t>
            </a:r>
            <a:r>
              <a:rPr lang="zh-CN" altLang="en-US" dirty="0" smtClean="0"/>
              <a:t>的偏移，</a:t>
            </a:r>
            <a:r>
              <a:rPr lang="en-US" altLang="zh-CN" dirty="0" smtClean="0"/>
              <a:t>±1%</a:t>
            </a:r>
            <a:r>
              <a:rPr lang="zh-CN" altLang="en-US" dirty="0" smtClean="0"/>
              <a:t>的缩放，</a:t>
            </a:r>
            <a:r>
              <a:rPr lang="en-US" altLang="zh-CN" dirty="0" smtClean="0"/>
              <a:t>±10%</a:t>
            </a:r>
            <a:r>
              <a:rPr lang="zh-CN" altLang="en-US" dirty="0" smtClean="0"/>
              <a:t>的旋转）生成</a:t>
            </a:r>
            <a:r>
              <a:rPr lang="en-US" altLang="zh-CN" dirty="0" smtClean="0"/>
              <a:t>10</a:t>
            </a:r>
            <a:r>
              <a:rPr lang="zh-CN" altLang="en-US" dirty="0" smtClean="0"/>
              <a:t>个不同的矩形框，并附加方差为</a:t>
            </a:r>
            <a:r>
              <a:rPr lang="en-US" altLang="zh-CN" dirty="0" smtClean="0"/>
              <a:t>5</a:t>
            </a:r>
            <a:r>
              <a:rPr lang="zh-CN" altLang="en-US" dirty="0" smtClean="0"/>
              <a:t>的高斯噪声，就得到了</a:t>
            </a:r>
            <a:r>
              <a:rPr lang="en-US" altLang="zh-CN" dirty="0" smtClean="0"/>
              <a:t>100</a:t>
            </a:r>
            <a:r>
              <a:rPr lang="zh-CN" altLang="en-US" dirty="0" smtClean="0"/>
              <a:t>个正样本。）</a:t>
            </a:r>
            <a:endParaRPr lang="zh-CN" altLang="en-US" dirty="0"/>
          </a:p>
        </p:txBody>
      </p:sp>
      <p:sp>
        <p:nvSpPr>
          <p:cNvPr id="4" name="灯片编号占位符 3"/>
          <p:cNvSpPr>
            <a:spLocks noGrp="1"/>
          </p:cNvSpPr>
          <p:nvPr>
            <p:ph type="sldNum" sz="quarter" idx="10"/>
          </p:nvPr>
        </p:nvSpPr>
        <p:spPr/>
        <p:txBody>
          <a:bodyPr/>
          <a:lstStyle/>
          <a:p>
            <a:fld id="{342BD532-8DD0-4EA2-8A01-4E78B9DBC2F9}" type="slidenum">
              <a:rPr lang="en-US" smtClean="0"/>
              <a:t>20</a:t>
            </a:fld>
            <a:endParaRPr lang="en-US"/>
          </a:p>
        </p:txBody>
      </p:sp>
    </p:spTree>
    <p:extLst>
      <p:ext uri="{BB962C8B-B14F-4D97-AF65-F5344CB8AC3E}">
        <p14:creationId xmlns:p14="http://schemas.microsoft.com/office/powerpoint/2010/main" val="24002240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rgbClr val="000000"/>
                </a:solidFill>
                <a:latin typeface="Microsoft YaHei" panose="020B0503020204020204" pitchFamily="34" charset="-122"/>
                <a:ea typeface="Microsoft YaHei" panose="020B0503020204020204" pitchFamily="34" charset="-122"/>
              </a:rPr>
              <a:t>比如在这个例子中，目标车辆是下面的深色车，每一帧中黑色框是检测器检测到的正样本，黄色框是追踪器产生的正样本，红星标记的是每一帧最后的追踪结果。在第</a:t>
            </a:r>
            <a:r>
              <a:rPr lang="en-US" altLang="zh-CN" dirty="0" smtClean="0">
                <a:solidFill>
                  <a:srgbClr val="000000"/>
                </a:solidFill>
                <a:latin typeface="Microsoft YaHei" panose="020B0503020204020204" pitchFamily="34" charset="-122"/>
                <a:ea typeface="Microsoft YaHei" panose="020B0503020204020204" pitchFamily="34" charset="-122"/>
              </a:rPr>
              <a:t>t</a:t>
            </a:r>
            <a:r>
              <a:rPr lang="zh-CN" altLang="en-US" dirty="0" smtClean="0">
                <a:solidFill>
                  <a:srgbClr val="000000"/>
                </a:solidFill>
                <a:latin typeface="Microsoft YaHei" panose="020B0503020204020204" pitchFamily="34" charset="-122"/>
                <a:ea typeface="Microsoft YaHei" panose="020B0503020204020204" pitchFamily="34" charset="-122"/>
              </a:rPr>
              <a:t>帧，检测器没有发现深色车，但</a:t>
            </a:r>
            <a:r>
              <a:rPr lang="en-US" altLang="zh-CN" dirty="0" smtClean="0">
                <a:solidFill>
                  <a:srgbClr val="000000"/>
                </a:solidFill>
                <a:latin typeface="Microsoft YaHei" panose="020B0503020204020204" pitchFamily="34" charset="-122"/>
                <a:ea typeface="Microsoft YaHei" panose="020B0503020204020204" pitchFamily="34" charset="-122"/>
              </a:rPr>
              <a:t>P</a:t>
            </a:r>
            <a:r>
              <a:rPr lang="zh-CN" altLang="en-US" dirty="0" smtClean="0">
                <a:solidFill>
                  <a:srgbClr val="000000"/>
                </a:solidFill>
                <a:latin typeface="Microsoft YaHei" panose="020B0503020204020204" pitchFamily="34" charset="-122"/>
                <a:ea typeface="Microsoft YaHei" panose="020B0503020204020204" pitchFamily="34" charset="-122"/>
              </a:rPr>
              <a:t>专家根据追踪器的结果认为深色车也是正样本，</a:t>
            </a:r>
            <a:r>
              <a:rPr lang="en-US" altLang="zh-CN" dirty="0" smtClean="0">
                <a:solidFill>
                  <a:srgbClr val="000000"/>
                </a:solidFill>
                <a:latin typeface="Microsoft YaHei" panose="020B0503020204020204" pitchFamily="34" charset="-122"/>
                <a:ea typeface="Microsoft YaHei" panose="020B0503020204020204" pitchFamily="34" charset="-122"/>
              </a:rPr>
              <a:t>N</a:t>
            </a:r>
            <a:r>
              <a:rPr lang="zh-CN" altLang="en-US" dirty="0" smtClean="0">
                <a:solidFill>
                  <a:srgbClr val="000000"/>
                </a:solidFill>
                <a:latin typeface="Microsoft YaHei" panose="020B0503020204020204" pitchFamily="34" charset="-122"/>
                <a:ea typeface="Microsoft YaHei" panose="020B0503020204020204" pitchFamily="34" charset="-122"/>
              </a:rPr>
              <a:t>专家经过比较，认为深色车的样本更可信，所以把浅色车输出为负样本。第</a:t>
            </a:r>
            <a:r>
              <a:rPr lang="en-US" altLang="zh-CN" dirty="0" smtClean="0">
                <a:solidFill>
                  <a:srgbClr val="000000"/>
                </a:solidFill>
                <a:latin typeface="Microsoft YaHei" panose="020B0503020204020204" pitchFamily="34" charset="-122"/>
                <a:ea typeface="Microsoft YaHei" panose="020B0503020204020204" pitchFamily="34" charset="-122"/>
              </a:rPr>
              <a:t>t+1</a:t>
            </a:r>
            <a:r>
              <a:rPr lang="zh-CN" altLang="en-US" dirty="0" smtClean="0">
                <a:solidFill>
                  <a:srgbClr val="000000"/>
                </a:solidFill>
                <a:latin typeface="Microsoft YaHei" panose="020B0503020204020204" pitchFamily="34" charset="-122"/>
                <a:ea typeface="Microsoft YaHei" panose="020B0503020204020204" pitchFamily="34" charset="-122"/>
              </a:rPr>
              <a:t>帧的过程与之类似。第</a:t>
            </a:r>
            <a:r>
              <a:rPr lang="en-US" altLang="zh-CN" dirty="0" smtClean="0">
                <a:solidFill>
                  <a:srgbClr val="000000"/>
                </a:solidFill>
                <a:latin typeface="Microsoft YaHei" panose="020B0503020204020204" pitchFamily="34" charset="-122"/>
                <a:ea typeface="Microsoft YaHei" panose="020B0503020204020204" pitchFamily="34" charset="-122"/>
              </a:rPr>
              <a:t>t+2</a:t>
            </a:r>
            <a:r>
              <a:rPr lang="zh-CN" altLang="en-US" dirty="0" smtClean="0">
                <a:solidFill>
                  <a:srgbClr val="000000"/>
                </a:solidFill>
                <a:latin typeface="Microsoft YaHei" panose="020B0503020204020204" pitchFamily="34" charset="-122"/>
                <a:ea typeface="Microsoft YaHei" panose="020B0503020204020204" pitchFamily="34" charset="-122"/>
              </a:rPr>
              <a:t>帧时，</a:t>
            </a:r>
            <a:r>
              <a:rPr lang="en-US" altLang="zh-CN" dirty="0" smtClean="0">
                <a:solidFill>
                  <a:srgbClr val="000000"/>
                </a:solidFill>
                <a:latin typeface="Microsoft YaHei" panose="020B0503020204020204" pitchFamily="34" charset="-122"/>
                <a:ea typeface="Microsoft YaHei" panose="020B0503020204020204" pitchFamily="34" charset="-122"/>
              </a:rPr>
              <a:t>P</a:t>
            </a:r>
            <a:r>
              <a:rPr lang="zh-CN" altLang="en-US" dirty="0" smtClean="0">
                <a:solidFill>
                  <a:srgbClr val="000000"/>
                </a:solidFill>
                <a:latin typeface="Microsoft YaHei" panose="020B0503020204020204" pitchFamily="34" charset="-122"/>
                <a:ea typeface="Microsoft YaHei" panose="020B0503020204020204" pitchFamily="34" charset="-122"/>
              </a:rPr>
              <a:t>专家产生了错误的结果，但经过</a:t>
            </a:r>
            <a:r>
              <a:rPr lang="en-US" altLang="zh-CN" dirty="0" smtClean="0">
                <a:solidFill>
                  <a:srgbClr val="000000"/>
                </a:solidFill>
                <a:latin typeface="Microsoft YaHei" panose="020B0503020204020204" pitchFamily="34" charset="-122"/>
                <a:ea typeface="Microsoft YaHei" panose="020B0503020204020204" pitchFamily="34" charset="-122"/>
              </a:rPr>
              <a:t>N</a:t>
            </a:r>
            <a:r>
              <a:rPr lang="zh-CN" altLang="en-US" dirty="0" smtClean="0">
                <a:solidFill>
                  <a:srgbClr val="000000"/>
                </a:solidFill>
                <a:latin typeface="Microsoft YaHei" panose="020B0503020204020204" pitchFamily="34" charset="-122"/>
                <a:ea typeface="Microsoft YaHei" panose="020B0503020204020204" pitchFamily="34" charset="-122"/>
              </a:rPr>
              <a:t>专家的比较，又把这个结果排除了，算法仍然可以追踪到正确的车辆。</a:t>
            </a:r>
          </a:p>
          <a:p>
            <a:endParaRPr lang="zh-CN" altLang="en-US" dirty="0"/>
          </a:p>
        </p:txBody>
      </p:sp>
      <p:sp>
        <p:nvSpPr>
          <p:cNvPr id="4" name="灯片编号占位符 3"/>
          <p:cNvSpPr>
            <a:spLocks noGrp="1"/>
          </p:cNvSpPr>
          <p:nvPr>
            <p:ph type="sldNum" sz="quarter" idx="10"/>
          </p:nvPr>
        </p:nvSpPr>
        <p:spPr/>
        <p:txBody>
          <a:bodyPr/>
          <a:lstStyle/>
          <a:p>
            <a:fld id="{342BD532-8DD0-4EA2-8A01-4E78B9DBC2F9}" type="slidenum">
              <a:rPr lang="en-US" smtClean="0"/>
              <a:t>21</a:t>
            </a:fld>
            <a:endParaRPr lang="en-US"/>
          </a:p>
        </p:txBody>
      </p:sp>
    </p:spTree>
    <p:extLst>
      <p:ext uri="{BB962C8B-B14F-4D97-AF65-F5344CB8AC3E}">
        <p14:creationId xmlns:p14="http://schemas.microsoft.com/office/powerpoint/2010/main" val="7939118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solidFill>
                  <a:srgbClr val="000000"/>
                </a:solidFill>
                <a:latin typeface="Microsoft YaHei" panose="020B0503020204020204" pitchFamily="34" charset="-122"/>
                <a:ea typeface="Microsoft YaHei" panose="020B0503020204020204" pitchFamily="34" charset="-122"/>
              </a:rPr>
              <a:t>最后我们总结</a:t>
            </a:r>
            <a:r>
              <a:rPr lang="en-US" altLang="zh-CN" dirty="0" smtClean="0">
                <a:solidFill>
                  <a:srgbClr val="000000"/>
                </a:solidFill>
                <a:latin typeface="Microsoft YaHei" panose="020B0503020204020204" pitchFamily="34" charset="-122"/>
                <a:ea typeface="Microsoft YaHei" panose="020B0503020204020204" pitchFamily="34" charset="-122"/>
              </a:rPr>
              <a:t>TLD</a:t>
            </a:r>
            <a:r>
              <a:rPr lang="zh-CN" altLang="en-US" dirty="0" smtClean="0">
                <a:solidFill>
                  <a:srgbClr val="000000"/>
                </a:solidFill>
                <a:latin typeface="Microsoft YaHei" panose="020B0503020204020204" pitchFamily="34" charset="-122"/>
                <a:ea typeface="Microsoft YaHei" panose="020B0503020204020204" pitchFamily="34" charset="-122"/>
              </a:rPr>
              <a:t>算法的跟踪流程。首先，检测器由一系列包围框产生样本，经过级联分类器产生正样本，放入样本集。同时追踪器估计出物体的新位置，</a:t>
            </a:r>
            <a:r>
              <a:rPr lang="en-US" altLang="zh-CN" dirty="0" smtClean="0">
                <a:solidFill>
                  <a:srgbClr val="000000"/>
                </a:solidFill>
                <a:latin typeface="Microsoft YaHei" panose="020B0503020204020204" pitchFamily="34" charset="-122"/>
                <a:ea typeface="Microsoft YaHei" panose="020B0503020204020204" pitchFamily="34" charset="-122"/>
              </a:rPr>
              <a:t>P</a:t>
            </a:r>
            <a:r>
              <a:rPr lang="zh-CN" altLang="en-US" dirty="0" smtClean="0">
                <a:solidFill>
                  <a:srgbClr val="000000"/>
                </a:solidFill>
                <a:latin typeface="Microsoft YaHei" panose="020B0503020204020204" pitchFamily="34" charset="-122"/>
                <a:ea typeface="Microsoft YaHei" panose="020B0503020204020204" pitchFamily="34" charset="-122"/>
              </a:rPr>
              <a:t>专家根据这个位置又产生正样本，</a:t>
            </a:r>
            <a:r>
              <a:rPr lang="en-US" altLang="zh-CN" dirty="0" smtClean="0">
                <a:solidFill>
                  <a:srgbClr val="000000"/>
                </a:solidFill>
                <a:latin typeface="Microsoft YaHei" panose="020B0503020204020204" pitchFamily="34" charset="-122"/>
                <a:ea typeface="Microsoft YaHei" panose="020B0503020204020204" pitchFamily="34" charset="-122"/>
              </a:rPr>
              <a:t>N</a:t>
            </a:r>
            <a:r>
              <a:rPr lang="zh-CN" altLang="en-US" dirty="0" smtClean="0">
                <a:solidFill>
                  <a:srgbClr val="000000"/>
                </a:solidFill>
                <a:latin typeface="Microsoft YaHei" panose="020B0503020204020204" pitchFamily="34" charset="-122"/>
                <a:ea typeface="Microsoft YaHei" panose="020B0503020204020204" pitchFamily="34" charset="-122"/>
              </a:rPr>
              <a:t>专家从这些正样本里选出一个最可信的，同时把其他正样本标记为负；最后用正样本更新检测器的分类器参数，并确定下一帧物体包围框的位置。</a:t>
            </a:r>
            <a:endParaRPr lang="en-US" altLang="zh-CN" dirty="0" smtClean="0">
              <a:solidFill>
                <a:srgbClr val="000000"/>
              </a:solidFill>
              <a:latin typeface="Microsoft YaHei" panose="020B0503020204020204" pitchFamily="34" charset="-122"/>
              <a:ea typeface="Microsoft YaHei" panose="020B0503020204020204" pitchFamily="34" charset="-122"/>
            </a:endParaRPr>
          </a:p>
          <a:p>
            <a:endParaRPr lang="zh-CN" altLang="en-US" dirty="0" smtClean="0">
              <a:solidFill>
                <a:srgbClr val="000000"/>
              </a:solidFill>
              <a:latin typeface="Microsoft YaHei" panose="020B0503020204020204" pitchFamily="34" charset="-122"/>
              <a:ea typeface="Microsoft YaHei" panose="020B0503020204020204" pitchFamily="34" charset="-122"/>
            </a:endParaRPr>
          </a:p>
          <a:p>
            <a:r>
              <a:rPr lang="en-US" altLang="zh-CN" dirty="0" smtClean="0">
                <a:solidFill>
                  <a:srgbClr val="000000"/>
                </a:solidFill>
                <a:latin typeface="Microsoft YaHei" panose="020B0503020204020204" pitchFamily="34" charset="-122"/>
                <a:ea typeface="Microsoft YaHei" panose="020B0503020204020204" pitchFamily="34" charset="-122"/>
              </a:rPr>
              <a:t>TLD</a:t>
            </a:r>
            <a:r>
              <a:rPr lang="zh-CN" altLang="en-US" dirty="0" smtClean="0">
                <a:solidFill>
                  <a:srgbClr val="000000"/>
                </a:solidFill>
                <a:latin typeface="Microsoft YaHei" panose="020B0503020204020204" pitchFamily="34" charset="-122"/>
                <a:ea typeface="Microsoft YaHei" panose="020B0503020204020204" pitchFamily="34" charset="-122"/>
              </a:rPr>
              <a:t>技术采用跟踪和检测相结合的策略，是一种自适应的、可靠的跟踪技术。他的跟踪器和检测器并行运行，二者所产生的结果都参与学习过程，学习后的模型又反作用于跟踪器和检测器，对其进行实时更新，从而保证了即使在目标外观发生变化的情况下，也能够被持续跟踪。</a:t>
            </a:r>
          </a:p>
          <a:p>
            <a:endParaRPr lang="zh-CN" altLang="en-US" dirty="0"/>
          </a:p>
        </p:txBody>
      </p:sp>
      <p:sp>
        <p:nvSpPr>
          <p:cNvPr id="4" name="灯片编号占位符 3"/>
          <p:cNvSpPr>
            <a:spLocks noGrp="1"/>
          </p:cNvSpPr>
          <p:nvPr>
            <p:ph type="sldNum" sz="quarter" idx="10"/>
          </p:nvPr>
        </p:nvSpPr>
        <p:spPr/>
        <p:txBody>
          <a:bodyPr/>
          <a:lstStyle/>
          <a:p>
            <a:fld id="{342BD532-8DD0-4EA2-8A01-4E78B9DBC2F9}" type="slidenum">
              <a:rPr lang="en-US" smtClean="0"/>
              <a:t>22</a:t>
            </a:fld>
            <a:endParaRPr lang="en-US"/>
          </a:p>
        </p:txBody>
      </p:sp>
    </p:spTree>
    <p:extLst>
      <p:ext uri="{BB962C8B-B14F-4D97-AF65-F5344CB8AC3E}">
        <p14:creationId xmlns:p14="http://schemas.microsoft.com/office/powerpoint/2010/main" val="6695273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2BD532-8DD0-4EA2-8A01-4E78B9DBC2F9}" type="slidenum">
              <a:rPr lang="en-US" smtClean="0"/>
              <a:t>23</a:t>
            </a:fld>
            <a:endParaRPr lang="en-US"/>
          </a:p>
        </p:txBody>
      </p:sp>
    </p:spTree>
    <p:extLst>
      <p:ext uri="{BB962C8B-B14F-4D97-AF65-F5344CB8AC3E}">
        <p14:creationId xmlns:p14="http://schemas.microsoft.com/office/powerpoint/2010/main" val="13825918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TLD</a:t>
            </a:r>
            <a:r>
              <a:rPr lang="zh-CN" altLang="en-US" dirty="0" smtClean="0"/>
              <a:t>以</a:t>
            </a:r>
            <a:r>
              <a:rPr lang="en-US" altLang="zh-CN" dirty="0" smtClean="0"/>
              <a:t>81%</a:t>
            </a:r>
            <a:r>
              <a:rPr lang="zh-CN" altLang="en-US" dirty="0" smtClean="0"/>
              <a:t>的准确率获得了最好的性能，并且远远超出了第二名。第二名所用的方法所获得的准确率为</a:t>
            </a:r>
            <a:r>
              <a:rPr lang="en-US" altLang="zh-CN" dirty="0" smtClean="0"/>
              <a:t>22%</a:t>
            </a:r>
            <a:r>
              <a:rPr lang="zh-CN" altLang="en-US" dirty="0" smtClean="0"/>
              <a:t>，其他的方法都只在</a:t>
            </a:r>
            <a:r>
              <a:rPr lang="en-US" altLang="zh-CN" dirty="0" smtClean="0"/>
              <a:t>13%-15%</a:t>
            </a:r>
            <a:r>
              <a:rPr lang="zh-CN" altLang="en-US" dirty="0" smtClean="0"/>
              <a:t>之间。</a:t>
            </a:r>
            <a:endParaRPr lang="en-US" altLang="zh-CN" dirty="0" smtClean="0"/>
          </a:p>
          <a:p>
            <a:r>
              <a:rPr lang="zh-CN" altLang="en-US" dirty="0" smtClean="0"/>
              <a:t>非</a:t>
            </a:r>
            <a:r>
              <a:rPr lang="zh-CN" altLang="en-US" dirty="0" smtClean="0"/>
              <a:t>深度</a:t>
            </a:r>
            <a:r>
              <a:rPr lang="zh-CN" altLang="en-US" dirty="0" smtClean="0"/>
              <a:t>学习（</a:t>
            </a:r>
            <a:r>
              <a:rPr lang="en-US" altLang="zh-CN" dirty="0" err="1" smtClean="0"/>
              <a:t>deepsort</a:t>
            </a:r>
            <a:r>
              <a:rPr lang="zh-CN" altLang="en-US" dirty="0" smtClean="0"/>
              <a:t>）</a:t>
            </a:r>
            <a:endParaRPr lang="en-US" altLang="zh-CN" dirty="0" smtClean="0"/>
          </a:p>
          <a:p>
            <a:r>
              <a:rPr lang="zh-CN" altLang="en-US" dirty="0" smtClean="0"/>
              <a:t>嵌入式，轻量</a:t>
            </a:r>
            <a:endParaRPr lang="en-US" altLang="zh-CN" dirty="0" smtClean="0"/>
          </a:p>
          <a:p>
            <a:r>
              <a:rPr lang="en-US" altLang="zh-CN" dirty="0" smtClean="0"/>
              <a:t>Open CV</a:t>
            </a:r>
            <a:endParaRPr lang="zh-CN" altLang="en-US" dirty="0"/>
          </a:p>
        </p:txBody>
      </p:sp>
      <p:sp>
        <p:nvSpPr>
          <p:cNvPr id="4" name="灯片编号占位符 3"/>
          <p:cNvSpPr>
            <a:spLocks noGrp="1"/>
          </p:cNvSpPr>
          <p:nvPr>
            <p:ph type="sldNum" sz="quarter" idx="10"/>
          </p:nvPr>
        </p:nvSpPr>
        <p:spPr/>
        <p:txBody>
          <a:bodyPr/>
          <a:lstStyle/>
          <a:p>
            <a:fld id="{342BD532-8DD0-4EA2-8A01-4E78B9DBC2F9}" type="slidenum">
              <a:rPr lang="en-US" smtClean="0"/>
              <a:t>24</a:t>
            </a:fld>
            <a:endParaRPr lang="en-US"/>
          </a:p>
        </p:txBody>
      </p:sp>
    </p:spTree>
    <p:extLst>
      <p:ext uri="{BB962C8B-B14F-4D97-AF65-F5344CB8AC3E}">
        <p14:creationId xmlns:p14="http://schemas.microsoft.com/office/powerpoint/2010/main" val="33965890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利用尺度变换实现前后跟踪</a:t>
            </a:r>
            <a:endParaRPr lang="en-US" altLang="zh-CN" dirty="0" smtClean="0"/>
          </a:p>
          <a:p>
            <a:r>
              <a:rPr lang="en-US" altLang="zh-CN" dirty="0" smtClean="0"/>
              <a:t>ROS</a:t>
            </a:r>
          </a:p>
          <a:p>
            <a:r>
              <a:rPr lang="zh-CN" altLang="en-US" smtClean="0"/>
              <a:t>嵌入式</a:t>
            </a:r>
            <a:endParaRPr lang="zh-CN" altLang="en-US" dirty="0"/>
          </a:p>
        </p:txBody>
      </p:sp>
      <p:sp>
        <p:nvSpPr>
          <p:cNvPr id="4" name="灯片编号占位符 3"/>
          <p:cNvSpPr>
            <a:spLocks noGrp="1"/>
          </p:cNvSpPr>
          <p:nvPr>
            <p:ph type="sldNum" sz="quarter" idx="10"/>
          </p:nvPr>
        </p:nvSpPr>
        <p:spPr/>
        <p:txBody>
          <a:bodyPr/>
          <a:lstStyle/>
          <a:p>
            <a:fld id="{342BD532-8DD0-4EA2-8A01-4E78B9DBC2F9}" type="slidenum">
              <a:rPr lang="en-US" smtClean="0"/>
              <a:t>25</a:t>
            </a:fld>
            <a:endParaRPr lang="en-US"/>
          </a:p>
        </p:txBody>
      </p:sp>
    </p:spTree>
    <p:extLst>
      <p:ext uri="{BB962C8B-B14F-4D97-AF65-F5344CB8AC3E}">
        <p14:creationId xmlns:p14="http://schemas.microsoft.com/office/powerpoint/2010/main" val="9966949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2BD532-8DD0-4EA2-8A01-4E78B9DBC2F9}" type="slidenum">
              <a:rPr lang="en-US" smtClean="0"/>
              <a:t>26</a:t>
            </a:fld>
            <a:endParaRPr lang="en-US"/>
          </a:p>
        </p:txBody>
      </p:sp>
    </p:spTree>
    <p:extLst>
      <p:ext uri="{BB962C8B-B14F-4D97-AF65-F5344CB8AC3E}">
        <p14:creationId xmlns:p14="http://schemas.microsoft.com/office/powerpoint/2010/main" val="5309505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2BD532-8DD0-4EA2-8A01-4E78B9DBC2F9}" type="slidenum">
              <a:rPr lang="en-US" smtClean="0"/>
              <a:t>27</a:t>
            </a:fld>
            <a:endParaRPr lang="en-US"/>
          </a:p>
        </p:txBody>
      </p:sp>
    </p:spTree>
    <p:extLst>
      <p:ext uri="{BB962C8B-B14F-4D97-AF65-F5344CB8AC3E}">
        <p14:creationId xmlns:p14="http://schemas.microsoft.com/office/powerpoint/2010/main" val="11084104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2BD532-8DD0-4EA2-8A01-4E78B9DBC2F9}" type="slidenum">
              <a:rPr lang="en-US" smtClean="0"/>
              <a:t>28</a:t>
            </a:fld>
            <a:endParaRPr lang="en-US"/>
          </a:p>
        </p:txBody>
      </p:sp>
    </p:spTree>
    <p:extLst>
      <p:ext uri="{BB962C8B-B14F-4D97-AF65-F5344CB8AC3E}">
        <p14:creationId xmlns:p14="http://schemas.microsoft.com/office/powerpoint/2010/main" val="2578867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solidFill>
                  <a:srgbClr val="000000"/>
                </a:solidFill>
                <a:latin typeface="Microsoft YaHei" panose="020B0503020204020204" pitchFamily="34" charset="-122"/>
                <a:ea typeface="Microsoft YaHei" panose="020B0503020204020204" pitchFamily="34" charset="-122"/>
              </a:rPr>
              <a:t>对于长时间跟踪而言，一个关键的问题是：当目标重新出现在相机视野中时，系统应该能重新检测到它，并开始重新跟踪。但是，长时间跟踪过程中，被跟踪目标将不可避免的发生形状变化、光照条件变化、尺度变化、遮挡等情况。传统的跟踪算法，前端需要跟检测模块相互配合，当检测到被跟踪目标之后，就开始进入跟踪模块，而此后，检测模块就不会介入到跟踪过程中。但这种方法有一个致命的缺陷：即，当被跟踪目标存在形状变化或遮挡时，跟踪就很容易失败；因此，对于长时间跟踪，或者被跟踪目标存在形状变化情况下的跟踪，很多人采用检测的方法来代替跟踪。该方法虽然在某些情况下可以改进跟踪效果，但它需要一个离线的学习过程。即：在检测之前，需要挑选大量的被跟踪目标的样本来进行学习和训练。这也就意味着，训练样本要涵盖被跟踪目标可能发生的各种形变和各种尺度、姿态变化和光照变化的情况。换言之，利用检测的方法来达到长时间跟踪的目的，对于训练样本的选择至关重要，否则，跟踪的鲁棒性就难以保证。</a:t>
            </a:r>
          </a:p>
          <a:p>
            <a:r>
              <a:rPr lang="zh-CN" altLang="en-US" dirty="0" smtClean="0">
                <a:solidFill>
                  <a:srgbClr val="000000"/>
                </a:solidFill>
                <a:latin typeface="Microsoft YaHei" panose="020B0503020204020204" pitchFamily="34" charset="-122"/>
                <a:ea typeface="Microsoft YaHei" panose="020B0503020204020204" pitchFamily="34" charset="-122"/>
              </a:rPr>
              <a:t>考虑到单纯的跟踪或者单纯的检测算法都无法在长时间跟踪过程中达到理想的效果，所以，</a:t>
            </a:r>
            <a:r>
              <a:rPr lang="en-US" altLang="zh-CN" dirty="0" smtClean="0">
                <a:solidFill>
                  <a:srgbClr val="000000"/>
                </a:solidFill>
                <a:latin typeface="Microsoft YaHei" panose="020B0503020204020204" pitchFamily="34" charset="-122"/>
                <a:ea typeface="Microsoft YaHei" panose="020B0503020204020204" pitchFamily="34" charset="-122"/>
              </a:rPr>
              <a:t>TLD</a:t>
            </a:r>
            <a:r>
              <a:rPr lang="zh-CN" altLang="en-US" dirty="0" smtClean="0">
                <a:solidFill>
                  <a:srgbClr val="000000"/>
                </a:solidFill>
                <a:latin typeface="Microsoft YaHei" panose="020B0503020204020204" pitchFamily="34" charset="-122"/>
                <a:ea typeface="Microsoft YaHei" panose="020B0503020204020204" pitchFamily="34" charset="-122"/>
              </a:rPr>
              <a:t>方法就考虑将两者予以结合，并加入一种改进的在线学习机制，从而使得整体的目标跟踪更加稳定、有效。</a:t>
            </a:r>
          </a:p>
          <a:p>
            <a:endParaRPr lang="zh-CN" altLang="en-US" dirty="0"/>
          </a:p>
        </p:txBody>
      </p:sp>
      <p:sp>
        <p:nvSpPr>
          <p:cNvPr id="4" name="灯片编号占位符 3"/>
          <p:cNvSpPr>
            <a:spLocks noGrp="1"/>
          </p:cNvSpPr>
          <p:nvPr>
            <p:ph type="sldNum" sz="quarter" idx="10"/>
          </p:nvPr>
        </p:nvSpPr>
        <p:spPr/>
        <p:txBody>
          <a:bodyPr/>
          <a:lstStyle/>
          <a:p>
            <a:fld id="{342BD532-8DD0-4EA2-8A01-4E78B9DBC2F9}" type="slidenum">
              <a:rPr lang="en-US" smtClean="0"/>
              <a:t>3</a:t>
            </a:fld>
            <a:endParaRPr lang="en-US"/>
          </a:p>
        </p:txBody>
      </p:sp>
    </p:spTree>
    <p:extLst>
      <p:ext uri="{BB962C8B-B14F-4D97-AF65-F5344CB8AC3E}">
        <p14:creationId xmlns:p14="http://schemas.microsoft.com/office/powerpoint/2010/main" val="720711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从</a:t>
            </a:r>
            <a:r>
              <a:rPr lang="en-US" altLang="zh-CN" dirty="0" smtClean="0"/>
              <a:t>TLD</a:t>
            </a:r>
            <a:r>
              <a:rPr lang="zh-CN" altLang="en-US" dirty="0" smtClean="0"/>
              <a:t>算法跟踪的过程中可以看到该算法的在线学习机制。只要物体发生一定程度的旋转变形后，</a:t>
            </a:r>
            <a:r>
              <a:rPr lang="en-US" altLang="zh-CN" dirty="0" smtClean="0"/>
              <a:t>TLD</a:t>
            </a:r>
            <a:r>
              <a:rPr lang="zh-CN" altLang="en-US" dirty="0" smtClean="0"/>
              <a:t>就会将新</a:t>
            </a:r>
            <a:r>
              <a:rPr lang="zh-CN" altLang="en-US" dirty="0" smtClean="0"/>
              <a:t>的模板加入模板库</a:t>
            </a:r>
            <a:r>
              <a:rPr lang="zh-CN" altLang="en-US" dirty="0" smtClean="0"/>
              <a:t>中，随着跟踪的时间越来越长</a:t>
            </a:r>
            <a:r>
              <a:rPr lang="zh-CN" altLang="en-US" dirty="0" smtClean="0"/>
              <a:t>，模板库</a:t>
            </a:r>
            <a:r>
              <a:rPr lang="zh-CN" altLang="en-US" dirty="0" smtClean="0"/>
              <a:t>的容量也将越来越大。所以在跟踪的过程中会一边跟踪一边学习，学习目标运动过程中各个运动姿态下的样本</a:t>
            </a:r>
            <a:r>
              <a:rPr lang="zh-CN" altLang="en-US" dirty="0" smtClean="0"/>
              <a:t>。</a:t>
            </a:r>
            <a:endParaRPr lang="en-US" altLang="zh-CN" dirty="0" smtClean="0">
              <a:solidFill>
                <a:srgbClr val="000000"/>
              </a:solidFill>
              <a:latin typeface="Microsoft YaHei" panose="020B0503020204020204" pitchFamily="34" charset="-122"/>
              <a:ea typeface="Microsoft YaHei" panose="020B0503020204020204" pitchFamily="34" charset="-122"/>
            </a:endParaRPr>
          </a:p>
          <a:p>
            <a:endParaRPr lang="en-US" altLang="zh-CN" dirty="0" smtClean="0">
              <a:solidFill>
                <a:srgbClr val="000000"/>
              </a:solidFill>
              <a:latin typeface="Microsoft YaHei" panose="020B0503020204020204" pitchFamily="34" charset="-122"/>
              <a:ea typeface="Microsoft YaHei"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rgbClr val="000000"/>
                </a:solidFill>
                <a:latin typeface="Microsoft YaHei" panose="020B0503020204020204" pitchFamily="34" charset="-122"/>
                <a:ea typeface="Microsoft YaHei" panose="020B0503020204020204" pitchFamily="34" charset="-122"/>
              </a:rPr>
              <a:t>也就是说，开始时只提供一帧静止的目标图像，但随着目标的不断运动，系统能持续不断地进行探测，获知目标在角度、距离、景深等方面的改变，并实时识别，经过一段时间的学习之后，跟踪就趋于稳定。</a:t>
            </a:r>
            <a:r>
              <a:rPr lang="zh-CN" altLang="en-US" dirty="0" smtClean="0"/>
              <a:t>从中我们会看到，即使目标发生一定的旋转以及部分遮挡，算法也能很好的跟踪该目标。当目标离开视野一段时间后重新回到视野中时，算法也能重新找到该目标并进行跟踪。</a:t>
            </a:r>
            <a:endParaRPr lang="en-US" altLang="zh-CN" dirty="0" smtClean="0"/>
          </a:p>
          <a:p>
            <a:r>
              <a:rPr lang="zh-CN" altLang="en-US" dirty="0" smtClean="0"/>
              <a:t>从这里我们可以看出</a:t>
            </a:r>
            <a:r>
              <a:rPr lang="en-US" altLang="zh-CN" dirty="0" smtClean="0"/>
              <a:t>TLD</a:t>
            </a:r>
            <a:r>
              <a:rPr lang="zh-CN" altLang="en-US" dirty="0" smtClean="0"/>
              <a:t>算法很好的解决了传统目标跟踪算法的不足。</a:t>
            </a:r>
            <a:endParaRPr lang="en-US" altLang="zh-CN" dirty="0" smtClean="0"/>
          </a:p>
        </p:txBody>
      </p:sp>
      <p:sp>
        <p:nvSpPr>
          <p:cNvPr id="4" name="灯片编号占位符 3"/>
          <p:cNvSpPr>
            <a:spLocks noGrp="1"/>
          </p:cNvSpPr>
          <p:nvPr>
            <p:ph type="sldNum" sz="quarter" idx="10"/>
          </p:nvPr>
        </p:nvSpPr>
        <p:spPr/>
        <p:txBody>
          <a:bodyPr/>
          <a:lstStyle/>
          <a:p>
            <a:fld id="{342BD532-8DD0-4EA2-8A01-4E78B9DBC2F9}" type="slidenum">
              <a:rPr lang="en-US" smtClean="0"/>
              <a:t>4</a:t>
            </a:fld>
            <a:endParaRPr lang="en-US"/>
          </a:p>
        </p:txBody>
      </p:sp>
    </p:spTree>
    <p:extLst>
      <p:ext uri="{BB962C8B-B14F-4D97-AF65-F5344CB8AC3E}">
        <p14:creationId xmlns:p14="http://schemas.microsoft.com/office/powerpoint/2010/main" val="3915106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接下来为大家介绍一下</a:t>
            </a:r>
            <a:r>
              <a:rPr lang="en-US" altLang="zh-CN" dirty="0" smtClean="0"/>
              <a:t>TLD</a:t>
            </a:r>
            <a:r>
              <a:rPr lang="zh-CN" altLang="en-US" dirty="0" smtClean="0"/>
              <a:t>算法的基本框架。</a:t>
            </a:r>
          </a:p>
          <a:p>
            <a:r>
              <a:rPr lang="zh-CN" altLang="en-US" dirty="0" smtClean="0"/>
              <a:t>如同他的名字，</a:t>
            </a:r>
            <a:r>
              <a:rPr lang="en-US" altLang="zh-CN" dirty="0" smtClean="0"/>
              <a:t>TLD</a:t>
            </a:r>
            <a:r>
              <a:rPr lang="zh-CN" altLang="en-US" dirty="0" smtClean="0"/>
              <a:t>算法的框架包含三个模块。</a:t>
            </a:r>
            <a:endParaRPr lang="en-US" altLang="zh-CN" dirty="0" smtClean="0"/>
          </a:p>
          <a:p>
            <a:r>
              <a:rPr lang="zh-CN" altLang="en-US" dirty="0" smtClean="0"/>
              <a:t>先前说明过，</a:t>
            </a:r>
            <a:r>
              <a:rPr lang="en-US" altLang="zh-CN" dirty="0" smtClean="0"/>
              <a:t>TLD</a:t>
            </a:r>
            <a:r>
              <a:rPr lang="zh-CN" altLang="en-US" dirty="0" smtClean="0"/>
              <a:t>算法综合了跟踪模块和检测模块，并加入在线学习机制。在这里跟踪模块。。。检测模块。。。</a:t>
            </a:r>
            <a:endParaRPr lang="zh-CN" altLang="en-US" dirty="0"/>
          </a:p>
        </p:txBody>
      </p:sp>
      <p:sp>
        <p:nvSpPr>
          <p:cNvPr id="4" name="灯片编号占位符 3"/>
          <p:cNvSpPr>
            <a:spLocks noGrp="1"/>
          </p:cNvSpPr>
          <p:nvPr>
            <p:ph type="sldNum" sz="quarter" idx="10"/>
          </p:nvPr>
        </p:nvSpPr>
        <p:spPr/>
        <p:txBody>
          <a:bodyPr/>
          <a:lstStyle/>
          <a:p>
            <a:fld id="{342BD532-8DD0-4EA2-8A01-4E78B9DBC2F9}" type="slidenum">
              <a:rPr lang="en-US" smtClean="0"/>
              <a:t>5</a:t>
            </a:fld>
            <a:endParaRPr lang="en-US"/>
          </a:p>
        </p:txBody>
      </p:sp>
    </p:spTree>
    <p:extLst>
      <p:ext uri="{BB962C8B-B14F-4D97-AF65-F5344CB8AC3E}">
        <p14:creationId xmlns:p14="http://schemas.microsoft.com/office/powerpoint/2010/main" val="4001653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solidFill>
                  <a:srgbClr val="000000"/>
                </a:solidFill>
                <a:latin typeface="Microsoft YaHei" panose="020B0503020204020204" pitchFamily="34" charset="-122"/>
                <a:ea typeface="Microsoft YaHei" panose="020B0503020204020204" pitchFamily="34" charset="-122"/>
              </a:rPr>
              <a:t>TLD</a:t>
            </a:r>
            <a:r>
              <a:rPr lang="zh-CN" altLang="en-US" dirty="0" smtClean="0">
                <a:solidFill>
                  <a:srgbClr val="000000"/>
                </a:solidFill>
                <a:latin typeface="Microsoft YaHei" panose="020B0503020204020204" pitchFamily="34" charset="-122"/>
                <a:ea typeface="Microsoft YaHei" panose="020B0503020204020204" pitchFamily="34" charset="-122"/>
              </a:rPr>
              <a:t>使用作者自己提出的</a:t>
            </a:r>
            <a:r>
              <a:rPr lang="en-US" altLang="zh-CN" dirty="0" smtClean="0">
                <a:solidFill>
                  <a:srgbClr val="000000"/>
                </a:solidFill>
                <a:latin typeface="Microsoft YaHei" panose="020B0503020204020204" pitchFamily="34" charset="-122"/>
                <a:ea typeface="Microsoft YaHei" panose="020B0503020204020204" pitchFamily="34" charset="-122"/>
              </a:rPr>
              <a:t>Median-Flow</a:t>
            </a:r>
            <a:r>
              <a:rPr lang="zh-CN" altLang="en-US" dirty="0" smtClean="0">
                <a:solidFill>
                  <a:srgbClr val="000000"/>
                </a:solidFill>
                <a:latin typeface="Microsoft YaHei" panose="020B0503020204020204" pitchFamily="34" charset="-122"/>
                <a:ea typeface="Microsoft YaHei" panose="020B0503020204020204" pitchFamily="34" charset="-122"/>
              </a:rPr>
              <a:t>追踪算法。</a:t>
            </a:r>
            <a:br>
              <a:rPr lang="zh-CN" altLang="en-US" dirty="0" smtClean="0">
                <a:solidFill>
                  <a:srgbClr val="000000"/>
                </a:solidFill>
                <a:latin typeface="Microsoft YaHei" panose="020B0503020204020204" pitchFamily="34" charset="-122"/>
                <a:ea typeface="Microsoft YaHei" panose="020B0503020204020204" pitchFamily="34" charset="-122"/>
              </a:rPr>
            </a:br>
            <a:r>
              <a:rPr lang="zh-CN" altLang="en-US" dirty="0" smtClean="0">
                <a:solidFill>
                  <a:srgbClr val="000000"/>
                </a:solidFill>
                <a:latin typeface="Microsoft YaHei" panose="020B0503020204020204" pitchFamily="34" charset="-122"/>
                <a:ea typeface="Microsoft YaHei" panose="020B0503020204020204" pitchFamily="34" charset="-122"/>
              </a:rPr>
              <a:t>作者假设一个“好”的追踪算法应该具有正反向连续性（</a:t>
            </a:r>
            <a:r>
              <a:rPr lang="en-US" altLang="zh-CN" dirty="0" smtClean="0">
                <a:solidFill>
                  <a:srgbClr val="000000"/>
                </a:solidFill>
                <a:latin typeface="Microsoft YaHei" panose="020B0503020204020204" pitchFamily="34" charset="-122"/>
                <a:ea typeface="Microsoft YaHei" panose="020B0503020204020204" pitchFamily="34" charset="-122"/>
              </a:rPr>
              <a:t>forward-backward consistency</a:t>
            </a:r>
            <a:r>
              <a:rPr lang="zh-CN" altLang="en-US" dirty="0" smtClean="0">
                <a:solidFill>
                  <a:srgbClr val="000000"/>
                </a:solidFill>
                <a:latin typeface="Microsoft YaHei" panose="020B0503020204020204" pitchFamily="34" charset="-122"/>
                <a:ea typeface="Microsoft YaHei" panose="020B0503020204020204" pitchFamily="34" charset="-122"/>
              </a:rPr>
              <a:t>），即无论是按照时间上的正序追踪还是反序追踪，产生的轨迹应该是一样的。</a:t>
            </a:r>
            <a:endParaRPr lang="en-US" altLang="zh-CN" dirty="0" smtClean="0">
              <a:solidFill>
                <a:srgbClr val="000000"/>
              </a:solidFill>
              <a:latin typeface="Microsoft YaHei" panose="020B0503020204020204" pitchFamily="34" charset="-122"/>
              <a:ea typeface="Microsoft YaHei" panose="020B0503020204020204" pitchFamily="34" charset="-122"/>
            </a:endParaRPr>
          </a:p>
          <a:p>
            <a:r>
              <a:rPr lang="zh-CN" altLang="en-US" dirty="0" smtClean="0">
                <a:solidFill>
                  <a:srgbClr val="000000"/>
                </a:solidFill>
                <a:latin typeface="Microsoft YaHei" panose="020B0503020204020204" pitchFamily="34" charset="-122"/>
                <a:ea typeface="Microsoft YaHei" panose="020B0503020204020204" pitchFamily="34" charset="-122"/>
              </a:rPr>
              <a:t>作者根据这个性质规定了任意一个追踪器的</a:t>
            </a:r>
            <a:r>
              <a:rPr lang="en-US" altLang="zh-CN" dirty="0" smtClean="0">
                <a:solidFill>
                  <a:srgbClr val="000000"/>
                </a:solidFill>
                <a:latin typeface="Microsoft YaHei" panose="020B0503020204020204" pitchFamily="34" charset="-122"/>
                <a:ea typeface="Microsoft YaHei" panose="020B0503020204020204" pitchFamily="34" charset="-122"/>
              </a:rPr>
              <a:t>FB</a:t>
            </a:r>
            <a:r>
              <a:rPr lang="zh-CN" altLang="en-US" dirty="0" smtClean="0">
                <a:solidFill>
                  <a:srgbClr val="000000"/>
                </a:solidFill>
                <a:latin typeface="Microsoft YaHei" panose="020B0503020204020204" pitchFamily="34" charset="-122"/>
                <a:ea typeface="Microsoft YaHei" panose="020B0503020204020204" pitchFamily="34" charset="-122"/>
              </a:rPr>
              <a:t>误差（</a:t>
            </a:r>
            <a:r>
              <a:rPr lang="en-US" altLang="zh-CN" dirty="0" smtClean="0">
                <a:solidFill>
                  <a:srgbClr val="000000"/>
                </a:solidFill>
                <a:latin typeface="Microsoft YaHei" panose="020B0503020204020204" pitchFamily="34" charset="-122"/>
                <a:ea typeface="Microsoft YaHei" panose="020B0503020204020204" pitchFamily="34" charset="-122"/>
              </a:rPr>
              <a:t>forward-backward error</a:t>
            </a:r>
            <a:r>
              <a:rPr lang="zh-CN" altLang="en-US" dirty="0" smtClean="0">
                <a:solidFill>
                  <a:srgbClr val="000000"/>
                </a:solidFill>
                <a:latin typeface="Microsoft YaHei" panose="020B0503020204020204" pitchFamily="34" charset="-122"/>
                <a:ea typeface="Microsoft YaHei" panose="020B0503020204020204" pitchFamily="34" charset="-122"/>
              </a:rPr>
              <a:t>）：</a:t>
            </a:r>
            <a:endParaRPr lang="zh-CN" altLang="en-US" dirty="0"/>
          </a:p>
        </p:txBody>
      </p:sp>
      <p:sp>
        <p:nvSpPr>
          <p:cNvPr id="4" name="灯片编号占位符 3"/>
          <p:cNvSpPr>
            <a:spLocks noGrp="1"/>
          </p:cNvSpPr>
          <p:nvPr>
            <p:ph type="sldNum" sz="quarter" idx="10"/>
          </p:nvPr>
        </p:nvSpPr>
        <p:spPr/>
        <p:txBody>
          <a:bodyPr/>
          <a:lstStyle/>
          <a:p>
            <a:fld id="{342BD532-8DD0-4EA2-8A01-4E78B9DBC2F9}" type="slidenum">
              <a:rPr lang="en-US" smtClean="0"/>
              <a:t>6</a:t>
            </a:fld>
            <a:endParaRPr lang="en-US"/>
          </a:p>
        </p:txBody>
      </p:sp>
    </p:spTree>
    <p:extLst>
      <p:ext uri="{BB962C8B-B14F-4D97-AF65-F5344CB8AC3E}">
        <p14:creationId xmlns:p14="http://schemas.microsoft.com/office/powerpoint/2010/main" val="3878401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rgbClr val="000000"/>
                </a:solidFill>
                <a:latin typeface="Microsoft YaHei" panose="020B0503020204020204" pitchFamily="34" charset="-122"/>
                <a:ea typeface="Microsoft YaHei" panose="020B0503020204020204" pitchFamily="34" charset="-122"/>
              </a:rPr>
              <a:t>Median-Flow</a:t>
            </a:r>
            <a:r>
              <a:rPr lang="zh-CN" altLang="en-US" dirty="0" smtClean="0">
                <a:solidFill>
                  <a:srgbClr val="000000"/>
                </a:solidFill>
                <a:latin typeface="Microsoft YaHei" panose="020B0503020204020204" pitchFamily="34" charset="-122"/>
                <a:ea typeface="Microsoft YaHei" panose="020B0503020204020204" pitchFamily="34" charset="-122"/>
              </a:rPr>
              <a:t>（取中值的光流法）追踪算法采用的是</a:t>
            </a:r>
            <a:r>
              <a:rPr lang="en-US" altLang="zh-CN" dirty="0" smtClean="0">
                <a:solidFill>
                  <a:srgbClr val="000000"/>
                </a:solidFill>
                <a:latin typeface="Microsoft YaHei" panose="020B0503020204020204" pitchFamily="34" charset="-122"/>
                <a:ea typeface="Microsoft YaHei" panose="020B0503020204020204" pitchFamily="34" charset="-122"/>
              </a:rPr>
              <a:t>Lucas-</a:t>
            </a:r>
            <a:r>
              <a:rPr lang="en-US" altLang="zh-CN" dirty="0" err="1" smtClean="0">
                <a:solidFill>
                  <a:srgbClr val="000000"/>
                </a:solidFill>
                <a:latin typeface="Microsoft YaHei" panose="020B0503020204020204" pitchFamily="34" charset="-122"/>
                <a:ea typeface="Microsoft YaHei" panose="020B0503020204020204" pitchFamily="34" charset="-122"/>
              </a:rPr>
              <a:t>Kanade</a:t>
            </a:r>
            <a:r>
              <a:rPr lang="zh-CN" altLang="en-US" dirty="0" smtClean="0">
                <a:solidFill>
                  <a:srgbClr val="000000"/>
                </a:solidFill>
                <a:latin typeface="Microsoft YaHei" panose="020B0503020204020204" pitchFamily="34" charset="-122"/>
                <a:ea typeface="Microsoft YaHei" panose="020B0503020204020204" pitchFamily="34" charset="-122"/>
              </a:rPr>
              <a:t>追踪器，也就是常说的光流法追踪器。只需要知道给定若干追踪点，追踪器会根据像素的运动情况确定这些追踪点在下一帧的位置。</a:t>
            </a:r>
            <a:endParaRPr lang="en-US" altLang="zh-CN" dirty="0" smtClean="0">
              <a:solidFill>
                <a:srgbClr val="000000"/>
              </a:solidFill>
              <a:latin typeface="Microsoft YaHei" panose="020B0503020204020204" pitchFamily="34" charset="-122"/>
              <a:ea typeface="Microsoft YaHei"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342BD532-8DD0-4EA2-8A01-4E78B9DBC2F9}" type="slidenum">
              <a:rPr lang="en-US" smtClean="0"/>
              <a:t>7</a:t>
            </a:fld>
            <a:endParaRPr lang="en-US"/>
          </a:p>
        </p:txBody>
      </p:sp>
    </p:spTree>
    <p:extLst>
      <p:ext uri="{BB962C8B-B14F-4D97-AF65-F5344CB8AC3E}">
        <p14:creationId xmlns:p14="http://schemas.microsoft.com/office/powerpoint/2010/main" val="4001279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2BD532-8DD0-4EA2-8A01-4E78B9DBC2F9}" type="slidenum">
              <a:rPr lang="en-US" smtClean="0"/>
              <a:t>8</a:t>
            </a:fld>
            <a:endParaRPr lang="en-US"/>
          </a:p>
        </p:txBody>
      </p:sp>
    </p:spTree>
    <p:extLst>
      <p:ext uri="{BB962C8B-B14F-4D97-AF65-F5344CB8AC3E}">
        <p14:creationId xmlns:p14="http://schemas.microsoft.com/office/powerpoint/2010/main" val="4249173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solidFill>
                <a:srgbClr val="000000"/>
              </a:solidFill>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10"/>
          </p:nvPr>
        </p:nvSpPr>
        <p:spPr/>
        <p:txBody>
          <a:bodyPr/>
          <a:lstStyle/>
          <a:p>
            <a:fld id="{342BD532-8DD0-4EA2-8A01-4E78B9DBC2F9}" type="slidenum">
              <a:rPr lang="en-US" smtClean="0"/>
              <a:t>9</a:t>
            </a:fld>
            <a:endParaRPr lang="en-US"/>
          </a:p>
        </p:txBody>
      </p:sp>
    </p:spTree>
    <p:extLst>
      <p:ext uri="{BB962C8B-B14F-4D97-AF65-F5344CB8AC3E}">
        <p14:creationId xmlns:p14="http://schemas.microsoft.com/office/powerpoint/2010/main" val="1600752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封面1">
    <p:bg>
      <p:bgPr>
        <a:solidFill>
          <a:schemeClr val="bg1"/>
        </a:solidFill>
        <a:effectLst/>
      </p:bgPr>
    </p:bg>
    <p:spTree>
      <p:nvGrpSpPr>
        <p:cNvPr id="1" name=""/>
        <p:cNvGrpSpPr/>
        <p:nvPr/>
      </p:nvGrpSpPr>
      <p:grpSpPr>
        <a:xfrm>
          <a:off x="0" y="0"/>
          <a:ext cx="0" cy="0"/>
          <a:chOff x="0" y="0"/>
          <a:chExt cx="0" cy="0"/>
        </a:xfrm>
      </p:grpSpPr>
      <p:sp>
        <p:nvSpPr>
          <p:cNvPr id="10" name="矩形 9"/>
          <p:cNvSpPr/>
          <p:nvPr userDrawn="1"/>
        </p:nvSpPr>
        <p:spPr>
          <a:xfrm>
            <a:off x="-1" y="1"/>
            <a:ext cx="10468725" cy="9525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6096000" y="6108700"/>
            <a:ext cx="6096000" cy="7493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6350" y="5349875"/>
            <a:ext cx="8286750" cy="1511300"/>
          </a:xfrm>
          <a:custGeom>
            <a:avLst/>
            <a:gdLst>
              <a:gd name="connsiteX0" fmla="*/ 0 w 7404100"/>
              <a:gd name="connsiteY0" fmla="*/ 0 h 1498600"/>
              <a:gd name="connsiteX1" fmla="*/ 7404100 w 7404100"/>
              <a:gd name="connsiteY1" fmla="*/ 0 h 1498600"/>
              <a:gd name="connsiteX2" fmla="*/ 7404100 w 7404100"/>
              <a:gd name="connsiteY2" fmla="*/ 1498600 h 1498600"/>
              <a:gd name="connsiteX3" fmla="*/ 0 w 7404100"/>
              <a:gd name="connsiteY3" fmla="*/ 1498600 h 1498600"/>
              <a:gd name="connsiteX4" fmla="*/ 0 w 7404100"/>
              <a:gd name="connsiteY4" fmla="*/ 0 h 1498600"/>
              <a:gd name="connsiteX0" fmla="*/ 0 w 7404100"/>
              <a:gd name="connsiteY0" fmla="*/ 0 h 1498600"/>
              <a:gd name="connsiteX1" fmla="*/ 6121400 w 7404100"/>
              <a:gd name="connsiteY1" fmla="*/ 0 h 1498600"/>
              <a:gd name="connsiteX2" fmla="*/ 7404100 w 7404100"/>
              <a:gd name="connsiteY2" fmla="*/ 1498600 h 1498600"/>
              <a:gd name="connsiteX3" fmla="*/ 0 w 7404100"/>
              <a:gd name="connsiteY3" fmla="*/ 1498600 h 1498600"/>
              <a:gd name="connsiteX4" fmla="*/ 0 w 7404100"/>
              <a:gd name="connsiteY4" fmla="*/ 0 h 1498600"/>
              <a:gd name="connsiteX0" fmla="*/ 0 w 8280400"/>
              <a:gd name="connsiteY0" fmla="*/ 0 h 1511300"/>
              <a:gd name="connsiteX1" fmla="*/ 6121400 w 8280400"/>
              <a:gd name="connsiteY1" fmla="*/ 0 h 1511300"/>
              <a:gd name="connsiteX2" fmla="*/ 8280400 w 8280400"/>
              <a:gd name="connsiteY2" fmla="*/ 1511300 h 1511300"/>
              <a:gd name="connsiteX3" fmla="*/ 0 w 8280400"/>
              <a:gd name="connsiteY3" fmla="*/ 1498600 h 1511300"/>
              <a:gd name="connsiteX4" fmla="*/ 0 w 8280400"/>
              <a:gd name="connsiteY4" fmla="*/ 0 h 1511300"/>
              <a:gd name="connsiteX0" fmla="*/ 6350 w 8286750"/>
              <a:gd name="connsiteY0" fmla="*/ 0 h 1511300"/>
              <a:gd name="connsiteX1" fmla="*/ 6127750 w 8286750"/>
              <a:gd name="connsiteY1" fmla="*/ 0 h 1511300"/>
              <a:gd name="connsiteX2" fmla="*/ 8286750 w 8286750"/>
              <a:gd name="connsiteY2" fmla="*/ 1511300 h 1511300"/>
              <a:gd name="connsiteX3" fmla="*/ 0 w 8286750"/>
              <a:gd name="connsiteY3" fmla="*/ 1504950 h 1511300"/>
              <a:gd name="connsiteX4" fmla="*/ 6350 w 8286750"/>
              <a:gd name="connsiteY4" fmla="*/ 0 h 1511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6750" h="1511300">
                <a:moveTo>
                  <a:pt x="6350" y="0"/>
                </a:moveTo>
                <a:lnTo>
                  <a:pt x="6127750" y="0"/>
                </a:lnTo>
                <a:lnTo>
                  <a:pt x="8286750" y="1511300"/>
                </a:lnTo>
                <a:lnTo>
                  <a:pt x="0" y="1504950"/>
                </a:lnTo>
                <a:cubicBezTo>
                  <a:pt x="2117" y="1003300"/>
                  <a:pt x="4233" y="501650"/>
                  <a:pt x="6350" y="0"/>
                </a:cubicBezTo>
                <a:close/>
              </a:path>
            </a:pathLst>
          </a:custGeom>
          <a:solidFill>
            <a:srgbClr val="0171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0121900" y="0"/>
            <a:ext cx="2070100" cy="825500"/>
          </a:xfrm>
          <a:custGeom>
            <a:avLst/>
            <a:gdLst>
              <a:gd name="connsiteX0" fmla="*/ 0 w 2692400"/>
              <a:gd name="connsiteY0" fmla="*/ 0 h 825500"/>
              <a:gd name="connsiteX1" fmla="*/ 2692400 w 2692400"/>
              <a:gd name="connsiteY1" fmla="*/ 0 h 825500"/>
              <a:gd name="connsiteX2" fmla="*/ 2692400 w 2692400"/>
              <a:gd name="connsiteY2" fmla="*/ 825500 h 825500"/>
              <a:gd name="connsiteX3" fmla="*/ 0 w 2692400"/>
              <a:gd name="connsiteY3" fmla="*/ 825500 h 825500"/>
              <a:gd name="connsiteX4" fmla="*/ 0 w 2692400"/>
              <a:gd name="connsiteY4" fmla="*/ 0 h 825500"/>
              <a:gd name="connsiteX0" fmla="*/ 0 w 2692400"/>
              <a:gd name="connsiteY0" fmla="*/ 0 h 825500"/>
              <a:gd name="connsiteX1" fmla="*/ 2692400 w 2692400"/>
              <a:gd name="connsiteY1" fmla="*/ 0 h 825500"/>
              <a:gd name="connsiteX2" fmla="*/ 2692400 w 2692400"/>
              <a:gd name="connsiteY2" fmla="*/ 825500 h 825500"/>
              <a:gd name="connsiteX3" fmla="*/ 965200 w 2692400"/>
              <a:gd name="connsiteY3" fmla="*/ 825500 h 825500"/>
              <a:gd name="connsiteX4" fmla="*/ 0 w 2692400"/>
              <a:gd name="connsiteY4" fmla="*/ 0 h 825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2400" h="825500">
                <a:moveTo>
                  <a:pt x="0" y="0"/>
                </a:moveTo>
                <a:lnTo>
                  <a:pt x="2692400" y="0"/>
                </a:lnTo>
                <a:lnTo>
                  <a:pt x="2692400" y="825500"/>
                </a:lnTo>
                <a:lnTo>
                  <a:pt x="965200" y="825500"/>
                </a:lnTo>
                <a:lnTo>
                  <a:pt x="0" y="0"/>
                </a:lnTo>
                <a:close/>
              </a:path>
            </a:pathLst>
          </a:cu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2918278" y="2628107"/>
            <a:ext cx="6355444" cy="800893"/>
          </a:xfrm>
        </p:spPr>
        <p:txBody>
          <a:bodyPr anchor="ctr">
            <a:noAutofit/>
          </a:bodyPr>
          <a:lstStyle>
            <a:lvl1pPr algn="l">
              <a:defRPr sz="7200" b="1" spc="4000" baseline="0">
                <a:solidFill>
                  <a:schemeClr val="bg1"/>
                </a:solidFill>
                <a:effectLst>
                  <a:outerShdw blurRad="127000" dist="63500" dir="2700000" algn="tl" rotWithShape="0">
                    <a:prstClr val="black">
                      <a:alpha val="40000"/>
                    </a:prstClr>
                  </a:outerShdw>
                </a:effectLst>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8153400" y="6285706"/>
            <a:ext cx="3966030" cy="506411"/>
          </a:xfrm>
        </p:spPr>
        <p:txBody>
          <a:bodyPr anchor="ctr"/>
          <a:lstStyle>
            <a:lvl1pPr marL="0" indent="0" algn="ctr">
              <a:buNone/>
              <a:defRPr sz="2400">
                <a:solidFill>
                  <a:schemeClr val="bg1"/>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zh-CN" altLang="en-US" dirty="0"/>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65625" y="34567"/>
            <a:ext cx="754150" cy="756366"/>
          </a:xfrm>
          <a:prstGeom prst="rect">
            <a:avLst/>
          </a:prstGeom>
        </p:spPr>
      </p:pic>
      <p:sp>
        <p:nvSpPr>
          <p:cNvPr id="13" name="矩形 12"/>
          <p:cNvSpPr/>
          <p:nvPr userDrawn="1"/>
        </p:nvSpPr>
        <p:spPr>
          <a:xfrm>
            <a:off x="126999" y="5718629"/>
            <a:ext cx="139701" cy="95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717272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封面1">
    <p:spTree>
      <p:nvGrpSpPr>
        <p:cNvPr id="1" name=""/>
        <p:cNvGrpSpPr/>
        <p:nvPr/>
      </p:nvGrpSpPr>
      <p:grpSpPr>
        <a:xfrm>
          <a:off x="0" y="0"/>
          <a:ext cx="0" cy="0"/>
          <a:chOff x="0" y="0"/>
          <a:chExt cx="0" cy="0"/>
        </a:xfrm>
      </p:grpSpPr>
      <p:sp>
        <p:nvSpPr>
          <p:cNvPr id="10" name="矩形 9"/>
          <p:cNvSpPr/>
          <p:nvPr userDrawn="1"/>
        </p:nvSpPr>
        <p:spPr>
          <a:xfrm>
            <a:off x="-1" y="1"/>
            <a:ext cx="10468725" cy="9525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6096000" y="6108700"/>
            <a:ext cx="6096000" cy="7493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6350" y="5349875"/>
            <a:ext cx="8286750" cy="1511300"/>
          </a:xfrm>
          <a:custGeom>
            <a:avLst/>
            <a:gdLst>
              <a:gd name="connsiteX0" fmla="*/ 0 w 7404100"/>
              <a:gd name="connsiteY0" fmla="*/ 0 h 1498600"/>
              <a:gd name="connsiteX1" fmla="*/ 7404100 w 7404100"/>
              <a:gd name="connsiteY1" fmla="*/ 0 h 1498600"/>
              <a:gd name="connsiteX2" fmla="*/ 7404100 w 7404100"/>
              <a:gd name="connsiteY2" fmla="*/ 1498600 h 1498600"/>
              <a:gd name="connsiteX3" fmla="*/ 0 w 7404100"/>
              <a:gd name="connsiteY3" fmla="*/ 1498600 h 1498600"/>
              <a:gd name="connsiteX4" fmla="*/ 0 w 7404100"/>
              <a:gd name="connsiteY4" fmla="*/ 0 h 1498600"/>
              <a:gd name="connsiteX0" fmla="*/ 0 w 7404100"/>
              <a:gd name="connsiteY0" fmla="*/ 0 h 1498600"/>
              <a:gd name="connsiteX1" fmla="*/ 6121400 w 7404100"/>
              <a:gd name="connsiteY1" fmla="*/ 0 h 1498600"/>
              <a:gd name="connsiteX2" fmla="*/ 7404100 w 7404100"/>
              <a:gd name="connsiteY2" fmla="*/ 1498600 h 1498600"/>
              <a:gd name="connsiteX3" fmla="*/ 0 w 7404100"/>
              <a:gd name="connsiteY3" fmla="*/ 1498600 h 1498600"/>
              <a:gd name="connsiteX4" fmla="*/ 0 w 7404100"/>
              <a:gd name="connsiteY4" fmla="*/ 0 h 1498600"/>
              <a:gd name="connsiteX0" fmla="*/ 0 w 8280400"/>
              <a:gd name="connsiteY0" fmla="*/ 0 h 1511300"/>
              <a:gd name="connsiteX1" fmla="*/ 6121400 w 8280400"/>
              <a:gd name="connsiteY1" fmla="*/ 0 h 1511300"/>
              <a:gd name="connsiteX2" fmla="*/ 8280400 w 8280400"/>
              <a:gd name="connsiteY2" fmla="*/ 1511300 h 1511300"/>
              <a:gd name="connsiteX3" fmla="*/ 0 w 8280400"/>
              <a:gd name="connsiteY3" fmla="*/ 1498600 h 1511300"/>
              <a:gd name="connsiteX4" fmla="*/ 0 w 8280400"/>
              <a:gd name="connsiteY4" fmla="*/ 0 h 1511300"/>
              <a:gd name="connsiteX0" fmla="*/ 6350 w 8286750"/>
              <a:gd name="connsiteY0" fmla="*/ 0 h 1511300"/>
              <a:gd name="connsiteX1" fmla="*/ 6127750 w 8286750"/>
              <a:gd name="connsiteY1" fmla="*/ 0 h 1511300"/>
              <a:gd name="connsiteX2" fmla="*/ 8286750 w 8286750"/>
              <a:gd name="connsiteY2" fmla="*/ 1511300 h 1511300"/>
              <a:gd name="connsiteX3" fmla="*/ 0 w 8286750"/>
              <a:gd name="connsiteY3" fmla="*/ 1504950 h 1511300"/>
              <a:gd name="connsiteX4" fmla="*/ 6350 w 8286750"/>
              <a:gd name="connsiteY4" fmla="*/ 0 h 1511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6750" h="1511300">
                <a:moveTo>
                  <a:pt x="6350" y="0"/>
                </a:moveTo>
                <a:lnTo>
                  <a:pt x="6127750" y="0"/>
                </a:lnTo>
                <a:lnTo>
                  <a:pt x="8286750" y="1511300"/>
                </a:lnTo>
                <a:lnTo>
                  <a:pt x="0" y="1504950"/>
                </a:lnTo>
                <a:cubicBezTo>
                  <a:pt x="2117" y="1003300"/>
                  <a:pt x="4233" y="501650"/>
                  <a:pt x="6350" y="0"/>
                </a:cubicBezTo>
                <a:close/>
              </a:path>
            </a:pathLst>
          </a:custGeom>
          <a:solidFill>
            <a:srgbClr val="0171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0121900" y="0"/>
            <a:ext cx="2070100" cy="825500"/>
          </a:xfrm>
          <a:custGeom>
            <a:avLst/>
            <a:gdLst>
              <a:gd name="connsiteX0" fmla="*/ 0 w 2692400"/>
              <a:gd name="connsiteY0" fmla="*/ 0 h 825500"/>
              <a:gd name="connsiteX1" fmla="*/ 2692400 w 2692400"/>
              <a:gd name="connsiteY1" fmla="*/ 0 h 825500"/>
              <a:gd name="connsiteX2" fmla="*/ 2692400 w 2692400"/>
              <a:gd name="connsiteY2" fmla="*/ 825500 h 825500"/>
              <a:gd name="connsiteX3" fmla="*/ 0 w 2692400"/>
              <a:gd name="connsiteY3" fmla="*/ 825500 h 825500"/>
              <a:gd name="connsiteX4" fmla="*/ 0 w 2692400"/>
              <a:gd name="connsiteY4" fmla="*/ 0 h 825500"/>
              <a:gd name="connsiteX0" fmla="*/ 0 w 2692400"/>
              <a:gd name="connsiteY0" fmla="*/ 0 h 825500"/>
              <a:gd name="connsiteX1" fmla="*/ 2692400 w 2692400"/>
              <a:gd name="connsiteY1" fmla="*/ 0 h 825500"/>
              <a:gd name="connsiteX2" fmla="*/ 2692400 w 2692400"/>
              <a:gd name="connsiteY2" fmla="*/ 825500 h 825500"/>
              <a:gd name="connsiteX3" fmla="*/ 965200 w 2692400"/>
              <a:gd name="connsiteY3" fmla="*/ 825500 h 825500"/>
              <a:gd name="connsiteX4" fmla="*/ 0 w 2692400"/>
              <a:gd name="connsiteY4" fmla="*/ 0 h 825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2400" h="825500">
                <a:moveTo>
                  <a:pt x="0" y="0"/>
                </a:moveTo>
                <a:lnTo>
                  <a:pt x="2692400" y="0"/>
                </a:lnTo>
                <a:lnTo>
                  <a:pt x="2692400" y="825500"/>
                </a:lnTo>
                <a:lnTo>
                  <a:pt x="965200" y="825500"/>
                </a:lnTo>
                <a:lnTo>
                  <a:pt x="0" y="0"/>
                </a:lnTo>
                <a:close/>
              </a:path>
            </a:pathLst>
          </a:cu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393699" y="5816203"/>
            <a:ext cx="6355444" cy="800893"/>
          </a:xfrm>
        </p:spPr>
        <p:txBody>
          <a:bodyPr anchor="ctr">
            <a:noAutofit/>
          </a:bodyPr>
          <a:lstStyle>
            <a:lvl1pPr algn="l">
              <a:defRPr sz="4800" b="1">
                <a:solidFill>
                  <a:schemeClr val="bg1"/>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8153400" y="6285706"/>
            <a:ext cx="3966030" cy="506411"/>
          </a:xfrm>
        </p:spPr>
        <p:txBody>
          <a:bodyPr anchor="ctr"/>
          <a:lstStyle>
            <a:lvl1pPr marL="0" indent="0" algn="ctr">
              <a:buNone/>
              <a:defRPr sz="2400">
                <a:solidFill>
                  <a:schemeClr val="bg1"/>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zh-CN" altLang="en-US" dirty="0"/>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65625" y="34567"/>
            <a:ext cx="754150" cy="756366"/>
          </a:xfrm>
          <a:prstGeom prst="rect">
            <a:avLst/>
          </a:prstGeom>
        </p:spPr>
      </p:pic>
      <p:sp>
        <p:nvSpPr>
          <p:cNvPr id="13" name="矩形 12"/>
          <p:cNvSpPr/>
          <p:nvPr userDrawn="1"/>
        </p:nvSpPr>
        <p:spPr>
          <a:xfrm>
            <a:off x="126999" y="5718629"/>
            <a:ext cx="139701" cy="95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7193615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圆角矩形 6"/>
          <p:cNvSpPr/>
          <p:nvPr userDrawn="1"/>
        </p:nvSpPr>
        <p:spPr>
          <a:xfrm>
            <a:off x="2019869" y="5501898"/>
            <a:ext cx="10172131" cy="1284102"/>
          </a:xfrm>
          <a:prstGeom prst="roundRect">
            <a:avLst>
              <a:gd name="adj" fmla="val 0"/>
            </a:avLst>
          </a:prstGeom>
          <a:solidFill>
            <a:srgbClr val="004F8A">
              <a:alpha val="9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userDrawn="1"/>
        </p:nvSpPr>
        <p:spPr>
          <a:xfrm>
            <a:off x="0" y="5501898"/>
            <a:ext cx="3048000" cy="1284102"/>
          </a:xfrm>
          <a:custGeom>
            <a:avLst/>
            <a:gdLst>
              <a:gd name="connsiteX0" fmla="*/ 0 w 3036468"/>
              <a:gd name="connsiteY0" fmla="*/ 0 h 1800000"/>
              <a:gd name="connsiteX1" fmla="*/ 3036468 w 3036468"/>
              <a:gd name="connsiteY1" fmla="*/ 0 h 1800000"/>
              <a:gd name="connsiteX2" fmla="*/ 2061536 w 3036468"/>
              <a:gd name="connsiteY2" fmla="*/ 1800000 h 1800000"/>
              <a:gd name="connsiteX3" fmla="*/ 0 w 3036468"/>
              <a:gd name="connsiteY3" fmla="*/ 1800000 h 1800000"/>
            </a:gdLst>
            <a:ahLst/>
            <a:cxnLst>
              <a:cxn ang="0">
                <a:pos x="connsiteX0" y="connsiteY0"/>
              </a:cxn>
              <a:cxn ang="0">
                <a:pos x="connsiteX1" y="connsiteY1"/>
              </a:cxn>
              <a:cxn ang="0">
                <a:pos x="connsiteX2" y="connsiteY2"/>
              </a:cxn>
              <a:cxn ang="0">
                <a:pos x="connsiteX3" y="connsiteY3"/>
              </a:cxn>
            </a:cxnLst>
            <a:rect l="l" t="t" r="r" b="b"/>
            <a:pathLst>
              <a:path w="3036468" h="1800000">
                <a:moveTo>
                  <a:pt x="0" y="0"/>
                </a:moveTo>
                <a:lnTo>
                  <a:pt x="3036468" y="0"/>
                </a:lnTo>
                <a:lnTo>
                  <a:pt x="2061536" y="1800000"/>
                </a:lnTo>
                <a:lnTo>
                  <a:pt x="0" y="1800000"/>
                </a:lnTo>
                <a:close/>
              </a:path>
            </a:pathLst>
          </a:cu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5429898"/>
            <a:ext cx="12192000" cy="72000"/>
          </a:xfrm>
          <a:prstGeom prst="rec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0" y="6786000"/>
            <a:ext cx="12192000" cy="72000"/>
          </a:xfrm>
          <a:prstGeom prst="rec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2743201" y="5970198"/>
            <a:ext cx="9448799" cy="522360"/>
          </a:xfrm>
        </p:spPr>
        <p:txBody>
          <a:bodyPr anchor="ctr"/>
          <a:lstStyle>
            <a:lvl1pPr algn="l">
              <a:defRPr sz="6000" b="1">
                <a:solidFill>
                  <a:schemeClr val="bg1"/>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0362" y="5611454"/>
            <a:ext cx="1100407" cy="1103640"/>
          </a:xfrm>
          <a:prstGeom prst="rect">
            <a:avLst/>
          </a:prstGeom>
        </p:spPr>
      </p:pic>
    </p:spTree>
    <p:extLst>
      <p:ext uri="{BB962C8B-B14F-4D97-AF65-F5344CB8AC3E}">
        <p14:creationId xmlns:p14="http://schemas.microsoft.com/office/powerpoint/2010/main" val="12362471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rgbClr val="004F8A"/>
        </a:solidFill>
        <a:effectLst/>
      </p:bgPr>
    </p:bg>
    <p:spTree>
      <p:nvGrpSpPr>
        <p:cNvPr id="1" name=""/>
        <p:cNvGrpSpPr/>
        <p:nvPr/>
      </p:nvGrpSpPr>
      <p:grpSpPr>
        <a:xfrm>
          <a:off x="0" y="0"/>
          <a:ext cx="0" cy="0"/>
          <a:chOff x="0" y="0"/>
          <a:chExt cx="0" cy="0"/>
        </a:xfrm>
      </p:grpSpPr>
      <p:pic>
        <p:nvPicPr>
          <p:cNvPr id="15" name="图片占位符 7"/>
          <p:cNvPicPr>
            <a:picLocks noChangeAspect="1"/>
          </p:cNvPicPr>
          <p:nvPr userDrawn="1"/>
        </p:nvPicPr>
        <p:blipFill>
          <a:blip r:embed="rId2" cstate="print">
            <a:extLst>
              <a:ext uri="{28A0092B-C50C-407E-A947-70E740481C1C}">
                <a14:useLocalDpi xmlns:a14="http://schemas.microsoft.com/office/drawing/2010/main" val="0"/>
              </a:ext>
            </a:extLst>
          </a:blip>
          <a:srcRect t="16502" b="16502"/>
          <a:stretch>
            <a:fillRect/>
          </a:stretch>
        </p:blipFill>
        <p:spPr>
          <a:xfrm>
            <a:off x="-1" y="0"/>
            <a:ext cx="6813176" cy="6858000"/>
          </a:xfrm>
          <a:prstGeom prst="rect">
            <a:avLst/>
          </a:prstGeom>
        </p:spPr>
      </p:pic>
      <p:sp>
        <p:nvSpPr>
          <p:cNvPr id="16" name="圆角矩形 15"/>
          <p:cNvSpPr/>
          <p:nvPr userDrawn="1"/>
        </p:nvSpPr>
        <p:spPr>
          <a:xfrm>
            <a:off x="-1" y="2870200"/>
            <a:ext cx="6502399" cy="1089061"/>
          </a:xfrm>
          <a:prstGeom prst="roundRect">
            <a:avLst>
              <a:gd name="adj" fmla="val 0"/>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流程图: 手动输入 16"/>
          <p:cNvSpPr/>
          <p:nvPr userDrawn="1"/>
        </p:nvSpPr>
        <p:spPr>
          <a:xfrm rot="16200000" flipH="1">
            <a:off x="5201023" y="-132977"/>
            <a:ext cx="6858000" cy="7123953"/>
          </a:xfrm>
          <a:prstGeom prst="flowChartManualInpu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0" name="直接连接符 19"/>
          <p:cNvCxnSpPr/>
          <p:nvPr userDrawn="1"/>
        </p:nvCxnSpPr>
        <p:spPr>
          <a:xfrm>
            <a:off x="-1" y="2971800"/>
            <a:ext cx="5892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a:off x="-1" y="3873500"/>
            <a:ext cx="5689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14977" y="2977130"/>
            <a:ext cx="5777379" cy="896369"/>
          </a:xfrm>
        </p:spPr>
        <p:txBody>
          <a:bodyPr anchor="ctr"/>
          <a:lstStyle>
            <a:lvl1pPr algn="r">
              <a:defRPr sz="3600">
                <a:solidFill>
                  <a:schemeClr val="bg1"/>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7146829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12" name="矩形 11"/>
          <p:cNvSpPr/>
          <p:nvPr userDrawn="1"/>
        </p:nvSpPr>
        <p:spPr>
          <a:xfrm>
            <a:off x="8579204" y="1143000"/>
            <a:ext cx="4572000" cy="4572000"/>
          </a:xfrm>
          <a:prstGeom prst="rect">
            <a:avLst/>
          </a:prstGeom>
          <a:blipFill dpi="0" rotWithShape="1">
            <a:blip r:embed="rId2">
              <a:alphaModFix amt="2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矩形 9"/>
          <p:cNvSpPr/>
          <p:nvPr userDrawn="1"/>
        </p:nvSpPr>
        <p:spPr>
          <a:xfrm>
            <a:off x="0" y="6786000"/>
            <a:ext cx="12192000" cy="720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userDrawn="1"/>
        </p:nvSpPr>
        <p:spPr>
          <a:xfrm>
            <a:off x="0" y="72000"/>
            <a:ext cx="1095825" cy="914400"/>
          </a:xfrm>
          <a:custGeom>
            <a:avLst/>
            <a:gdLst>
              <a:gd name="connsiteX0" fmla="*/ 0 w 1095825"/>
              <a:gd name="connsiteY0" fmla="*/ 0 h 914400"/>
              <a:gd name="connsiteX1" fmla="*/ 1095825 w 1095825"/>
              <a:gd name="connsiteY1" fmla="*/ 0 h 914400"/>
              <a:gd name="connsiteX2" fmla="*/ 608144 w 1095825"/>
              <a:gd name="connsiteY2" fmla="*/ 914400 h 914400"/>
              <a:gd name="connsiteX3" fmla="*/ 0 w 109582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095825" h="914400">
                <a:moveTo>
                  <a:pt x="0" y="0"/>
                </a:moveTo>
                <a:lnTo>
                  <a:pt x="1095825" y="0"/>
                </a:lnTo>
                <a:lnTo>
                  <a:pt x="608144" y="914400"/>
                </a:lnTo>
                <a:lnTo>
                  <a:pt x="0" y="914400"/>
                </a:lnTo>
                <a:close/>
              </a:path>
            </a:pathLst>
          </a:cu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 1"/>
          <p:cNvSpPr>
            <a:spLocks noGrp="1"/>
          </p:cNvSpPr>
          <p:nvPr>
            <p:ph type="title"/>
          </p:nvPr>
        </p:nvSpPr>
        <p:spPr>
          <a:xfrm>
            <a:off x="1095824" y="72000"/>
            <a:ext cx="10257975" cy="914400"/>
          </a:xfrm>
        </p:spPr>
        <p:txBody>
          <a:bodyPr/>
          <a:lstStyle>
            <a:lvl1pPr>
              <a:defRPr b="1">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20" name="副标题 2"/>
          <p:cNvSpPr>
            <a:spLocks noGrp="1"/>
          </p:cNvSpPr>
          <p:nvPr>
            <p:ph type="subTitle" idx="13"/>
          </p:nvPr>
        </p:nvSpPr>
        <p:spPr>
          <a:xfrm>
            <a:off x="1095823" y="767504"/>
            <a:ext cx="10257975" cy="506411"/>
          </a:xfrm>
        </p:spPr>
        <p:txBody>
          <a:bodyPr>
            <a:normAutofit/>
          </a:bodyPr>
          <a:lstStyle>
            <a:lvl1pPr marL="0" indent="0" algn="l">
              <a:buNone/>
              <a:defRPr sz="1600">
                <a:solidFill>
                  <a:schemeClr val="tx1">
                    <a:lumMod val="50000"/>
                    <a:lumOff val="50000"/>
                  </a:schemeClr>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zh-CN" altLang="en-US" dirty="0"/>
          </a:p>
        </p:txBody>
      </p:sp>
      <p:sp>
        <p:nvSpPr>
          <p:cNvPr id="21" name="矩形 20"/>
          <p:cNvSpPr/>
          <p:nvPr userDrawn="1"/>
        </p:nvSpPr>
        <p:spPr>
          <a:xfrm>
            <a:off x="0" y="0"/>
            <a:ext cx="12192000" cy="720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793977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3" name="矩形 12"/>
          <p:cNvSpPr/>
          <p:nvPr userDrawn="1"/>
        </p:nvSpPr>
        <p:spPr>
          <a:xfrm>
            <a:off x="8579204" y="1143000"/>
            <a:ext cx="4572000" cy="4572000"/>
          </a:xfrm>
          <a:prstGeom prst="rect">
            <a:avLst/>
          </a:prstGeom>
          <a:blipFill dpi="0" rotWithShape="1">
            <a:blip r:embed="rId2">
              <a:alphaModFix amt="2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任意多边形 9"/>
          <p:cNvSpPr/>
          <p:nvPr userDrawn="1"/>
        </p:nvSpPr>
        <p:spPr>
          <a:xfrm>
            <a:off x="0" y="72000"/>
            <a:ext cx="1095825" cy="914400"/>
          </a:xfrm>
          <a:custGeom>
            <a:avLst/>
            <a:gdLst>
              <a:gd name="connsiteX0" fmla="*/ 0 w 1095825"/>
              <a:gd name="connsiteY0" fmla="*/ 0 h 914400"/>
              <a:gd name="connsiteX1" fmla="*/ 1095825 w 1095825"/>
              <a:gd name="connsiteY1" fmla="*/ 0 h 914400"/>
              <a:gd name="connsiteX2" fmla="*/ 608144 w 1095825"/>
              <a:gd name="connsiteY2" fmla="*/ 914400 h 914400"/>
              <a:gd name="connsiteX3" fmla="*/ 0 w 109582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095825" h="914400">
                <a:moveTo>
                  <a:pt x="0" y="0"/>
                </a:moveTo>
                <a:lnTo>
                  <a:pt x="1095825" y="0"/>
                </a:lnTo>
                <a:lnTo>
                  <a:pt x="608144" y="914400"/>
                </a:lnTo>
                <a:lnTo>
                  <a:pt x="0" y="914400"/>
                </a:lnTo>
                <a:close/>
              </a:path>
            </a:pathLst>
          </a:cu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0"/>
            <a:ext cx="12192000" cy="720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095824" y="72000"/>
            <a:ext cx="10257975" cy="914400"/>
          </a:xfrm>
        </p:spPr>
        <p:txBody>
          <a:bodyPr/>
          <a:lstStyle>
            <a:lvl1pPr>
              <a:defRPr b="1">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38200" y="1430515"/>
            <a:ext cx="10515600" cy="4746448"/>
          </a:xfr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矩形 10"/>
          <p:cNvSpPr/>
          <p:nvPr userDrawn="1"/>
        </p:nvSpPr>
        <p:spPr>
          <a:xfrm>
            <a:off x="0" y="6786000"/>
            <a:ext cx="12192000" cy="720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副标题 2"/>
          <p:cNvSpPr>
            <a:spLocks noGrp="1"/>
          </p:cNvSpPr>
          <p:nvPr>
            <p:ph type="subTitle" idx="13"/>
          </p:nvPr>
        </p:nvSpPr>
        <p:spPr>
          <a:xfrm>
            <a:off x="1095823" y="767504"/>
            <a:ext cx="10257975" cy="506411"/>
          </a:xfrm>
        </p:spPr>
        <p:txBody>
          <a:bodyPr>
            <a:normAutofit/>
          </a:bodyPr>
          <a:lstStyle>
            <a:lvl1pPr marL="0" indent="0" algn="l">
              <a:buNone/>
              <a:defRPr sz="1600">
                <a:solidFill>
                  <a:schemeClr val="tx1">
                    <a:lumMod val="50000"/>
                    <a:lumOff val="50000"/>
                  </a:schemeClr>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zh-CN" altLang="en-US" dirty="0"/>
          </a:p>
        </p:txBody>
      </p:sp>
    </p:spTree>
    <p:extLst>
      <p:ext uri="{BB962C8B-B14F-4D97-AF65-F5344CB8AC3E}">
        <p14:creationId xmlns:p14="http://schemas.microsoft.com/office/powerpoint/2010/main" val="29465089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结尾">
    <p:bg>
      <p:bgPr>
        <a:solidFill>
          <a:srgbClr val="004F8A"/>
        </a:solidFill>
        <a:effectLst/>
      </p:bgPr>
    </p:bg>
    <p:spTree>
      <p:nvGrpSpPr>
        <p:cNvPr id="1" name=""/>
        <p:cNvGrpSpPr/>
        <p:nvPr/>
      </p:nvGrpSpPr>
      <p:grpSpPr>
        <a:xfrm>
          <a:off x="0" y="0"/>
          <a:ext cx="0" cy="0"/>
          <a:chOff x="0" y="0"/>
          <a:chExt cx="0" cy="0"/>
        </a:xfrm>
      </p:grpSpPr>
      <p:sp>
        <p:nvSpPr>
          <p:cNvPr id="2" name="矩形 1"/>
          <p:cNvSpPr/>
          <p:nvPr userDrawn="1"/>
        </p:nvSpPr>
        <p:spPr>
          <a:xfrm>
            <a:off x="8579204" y="3196263"/>
            <a:ext cx="4572000" cy="4572000"/>
          </a:xfrm>
          <a:prstGeom prst="rect">
            <a:avLst/>
          </a:prstGeom>
          <a:blipFill dpi="0" rotWithShape="1">
            <a:blip r:embed="rId2">
              <a:alphaModFix amt="2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28458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72000"/>
            <a:ext cx="10515600" cy="914400"/>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fld id="{5CF5056B-7107-48DA-97E1-2E9CF9C31E49}" type="datetime1">
              <a:rPr lang="en-US" altLang="zh-CN" smtClean="0"/>
              <a:pPr/>
              <a:t>10/18/2018</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r>
              <a:rPr lang="zh-CN" altLang="en-US" smtClean="0"/>
              <a:t>复旦大学计算机科学技术学院</a:t>
            </a: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D81BC2DF-976F-4C49-92B9-E79BD60CFE9D}" type="slidenum">
              <a:rPr lang="zh-CN" altLang="en-US" smtClean="0"/>
              <a:pPr/>
              <a:t>‹#›</a:t>
            </a:fld>
            <a:endParaRPr lang="zh-CN" altLang="en-US"/>
          </a:p>
        </p:txBody>
      </p:sp>
    </p:spTree>
    <p:extLst>
      <p:ext uri="{BB962C8B-B14F-4D97-AF65-F5344CB8AC3E}">
        <p14:creationId xmlns:p14="http://schemas.microsoft.com/office/powerpoint/2010/main" val="3183598872"/>
      </p:ext>
    </p:extLst>
  </p:cSld>
  <p:clrMap bg1="lt1" tx1="dk1" bg2="lt2" tx2="dk2" accent1="accent1" accent2="accent2" accent3="accent3" accent4="accent4" accent5="accent5" accent6="accent6" hlink="hlink" folHlink="folHlink"/>
  <p:sldLayoutIdLst>
    <p:sldLayoutId id="2147483667" r:id="rId1"/>
    <p:sldLayoutId id="2147483657" r:id="rId2"/>
    <p:sldLayoutId id="2147483649" r:id="rId3"/>
    <p:sldLayoutId id="2147483651" r:id="rId4"/>
    <p:sldLayoutId id="2147483654" r:id="rId5"/>
    <p:sldLayoutId id="2147483666" r:id="rId6"/>
    <p:sldLayoutId id="2147483656" r:id="rId7"/>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hf hdr="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15.xml"/><Relationship Id="rId7" Type="http://schemas.openxmlformats.org/officeDocument/2006/relationships/image" Target="../media/image23.png"/><Relationship Id="rId12" Type="http://schemas.openxmlformats.org/officeDocument/2006/relationships/image" Target="../media/image26.png"/><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22.png"/><Relationship Id="rId11" Type="http://schemas.openxmlformats.org/officeDocument/2006/relationships/image" Target="../media/image19.wmf"/><Relationship Id="rId5" Type="http://schemas.openxmlformats.org/officeDocument/2006/relationships/image" Target="../media/image21.png"/><Relationship Id="rId10" Type="http://schemas.openxmlformats.org/officeDocument/2006/relationships/oleObject" Target="../embeddings/oleObject1.bin"/><Relationship Id="rId4" Type="http://schemas.openxmlformats.org/officeDocument/2006/relationships/image" Target="../media/image20.png"/><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350.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6.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8.png"/><Relationship Id="rId2" Type="http://schemas.microsoft.com/office/2007/relationships/media" Target="../media/media1.avi"/><Relationship Id="rId1" Type="http://schemas.openxmlformats.org/officeDocument/2006/relationships/video" Target="NULL" TargetMode="Externa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90.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7000" r="-7000"/>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p:txBody>
          <a:bodyPr anchor="ctr"/>
          <a:lstStyle/>
          <a:p>
            <a:r>
              <a:rPr lang="zh-CN" altLang="en-US" dirty="0" smtClean="0"/>
              <a:t>单目标长时跟踪：</a:t>
            </a:r>
            <a:r>
              <a:rPr lang="en-US" altLang="zh-CN" dirty="0" smtClean="0"/>
              <a:t>TLD</a:t>
            </a:r>
            <a:endParaRPr lang="zh-CN" altLang="en-US" dirty="0"/>
          </a:p>
        </p:txBody>
      </p:sp>
      <p:sp>
        <p:nvSpPr>
          <p:cNvPr id="3" name="副标题 2"/>
          <p:cNvSpPr>
            <a:spLocks noGrp="1"/>
          </p:cNvSpPr>
          <p:nvPr>
            <p:ph type="subTitle" idx="1"/>
          </p:nvPr>
        </p:nvSpPr>
        <p:spPr/>
        <p:txBody>
          <a:bodyPr anchor="ctr">
            <a:normAutofit lnSpcReduction="10000"/>
          </a:bodyPr>
          <a:lstStyle/>
          <a:p>
            <a:r>
              <a:rPr lang="zh-CN" altLang="en-US" dirty="0" smtClean="0"/>
              <a:t>徐沐霖</a:t>
            </a:r>
            <a:endParaRPr lang="zh-CN" altLang="en-US" dirty="0"/>
          </a:p>
        </p:txBody>
      </p:sp>
    </p:spTree>
    <p:extLst>
      <p:ext uri="{BB962C8B-B14F-4D97-AF65-F5344CB8AC3E}">
        <p14:creationId xmlns:p14="http://schemas.microsoft.com/office/powerpoint/2010/main" val="6002457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95824" y="72000"/>
            <a:ext cx="10257975" cy="914400"/>
          </a:xfrm>
        </p:spPr>
        <p:txBody>
          <a:bodyPr/>
          <a:lstStyle/>
          <a:p>
            <a:r>
              <a:rPr lang="zh-CN" altLang="en-US" dirty="0" smtClean="0"/>
              <a:t>检测模块</a:t>
            </a:r>
            <a:r>
              <a:rPr lang="en-US" altLang="zh-CN" dirty="0" smtClean="0"/>
              <a:t>(Detection</a:t>
            </a:r>
            <a:r>
              <a:rPr lang="en-US" altLang="zh-CN" dirty="0"/>
              <a:t>)</a:t>
            </a:r>
          </a:p>
        </p:txBody>
      </p:sp>
      <p:sp>
        <p:nvSpPr>
          <p:cNvPr id="5" name="矩形 4"/>
          <p:cNvSpPr/>
          <p:nvPr/>
        </p:nvSpPr>
        <p:spPr>
          <a:xfrm>
            <a:off x="1053989" y="731516"/>
            <a:ext cx="7129929" cy="338554"/>
          </a:xfrm>
          <a:prstGeom prst="rect">
            <a:avLst/>
          </a:prstGeom>
        </p:spPr>
        <p:txBody>
          <a:bodyPr wrap="square">
            <a:spAutoFit/>
          </a:bodyPr>
          <a:lstStyle/>
          <a:p>
            <a:r>
              <a:rPr lang="en-US" altLang="zh-CN" sz="1600" dirty="0">
                <a:solidFill>
                  <a:schemeClr val="tx1">
                    <a:lumMod val="50000"/>
                    <a:lumOff val="50000"/>
                  </a:schemeClr>
                </a:solidFill>
              </a:rPr>
              <a:t>Input your information here. Make it longer than the title.. </a:t>
            </a:r>
            <a:endParaRPr lang="zh-CN" altLang="en-US" sz="1600" dirty="0">
              <a:solidFill>
                <a:schemeClr val="tx1">
                  <a:lumMod val="50000"/>
                  <a:lumOff val="50000"/>
                </a:schemeClr>
              </a:solidFill>
            </a:endParaRPr>
          </a:p>
        </p:txBody>
      </p:sp>
      <p:grpSp>
        <p:nvGrpSpPr>
          <p:cNvPr id="6" name="组合 5"/>
          <p:cNvGrpSpPr/>
          <p:nvPr/>
        </p:nvGrpSpPr>
        <p:grpSpPr>
          <a:xfrm>
            <a:off x="1095824" y="2175933"/>
            <a:ext cx="2561777" cy="3090332"/>
            <a:chOff x="9765409" y="2217357"/>
            <a:chExt cx="2133600" cy="2531854"/>
          </a:xfrm>
          <a:solidFill>
            <a:srgbClr val="004F8A"/>
          </a:solidFill>
        </p:grpSpPr>
        <p:sp>
          <p:nvSpPr>
            <p:cNvPr id="7" name="流程图: 磁盘 6"/>
            <p:cNvSpPr/>
            <p:nvPr/>
          </p:nvSpPr>
          <p:spPr>
            <a:xfrm>
              <a:off x="9765409" y="2217357"/>
              <a:ext cx="2133600" cy="621743"/>
            </a:xfrm>
            <a:prstGeom prst="flowChartMagneticDisk">
              <a:avLst/>
            </a:prstGeom>
            <a:grpFill/>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方差分类器</a:t>
              </a:r>
              <a:endParaRPr lang="zh-CN" altLang="en-US" sz="2400" dirty="0">
                <a:latin typeface="微软雅黑" panose="020B0503020204020204" pitchFamily="34" charset="-122"/>
                <a:ea typeface="微软雅黑" panose="020B0503020204020204" pitchFamily="34" charset="-122"/>
              </a:endParaRPr>
            </a:p>
          </p:txBody>
        </p:sp>
        <p:sp>
          <p:nvSpPr>
            <p:cNvPr id="8" name="流程图: 磁盘 7"/>
            <p:cNvSpPr/>
            <p:nvPr/>
          </p:nvSpPr>
          <p:spPr>
            <a:xfrm>
              <a:off x="9765409" y="3178641"/>
              <a:ext cx="2133600" cy="621743"/>
            </a:xfrm>
            <a:prstGeom prst="flowChartMagneticDisk">
              <a:avLst/>
            </a:prstGeom>
            <a:grpFill/>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随机蕨类分类器</a:t>
              </a:r>
              <a:endParaRPr lang="zh-CN" altLang="en-US" sz="2400" dirty="0">
                <a:latin typeface="微软雅黑" panose="020B0503020204020204" pitchFamily="34" charset="-122"/>
                <a:ea typeface="微软雅黑" panose="020B0503020204020204" pitchFamily="34" charset="-122"/>
              </a:endParaRPr>
            </a:p>
          </p:txBody>
        </p:sp>
        <p:sp>
          <p:nvSpPr>
            <p:cNvPr id="9" name="流程图: 磁盘 8"/>
            <p:cNvSpPr/>
            <p:nvPr/>
          </p:nvSpPr>
          <p:spPr>
            <a:xfrm>
              <a:off x="9765409" y="4127468"/>
              <a:ext cx="2133600" cy="621743"/>
            </a:xfrm>
            <a:prstGeom prst="flowChartMagneticDisk">
              <a:avLst/>
            </a:prstGeom>
            <a:grpFill/>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最近邻分类器</a:t>
              </a:r>
              <a:endParaRPr lang="zh-CN" altLang="en-US" sz="2400" dirty="0">
                <a:latin typeface="微软雅黑" panose="020B0503020204020204" pitchFamily="34" charset="-122"/>
                <a:ea typeface="微软雅黑" panose="020B0503020204020204" pitchFamily="34" charset="-122"/>
              </a:endParaRPr>
            </a:p>
          </p:txBody>
        </p:sp>
        <p:sp>
          <p:nvSpPr>
            <p:cNvPr id="10" name="下箭头 9"/>
            <p:cNvSpPr/>
            <p:nvPr/>
          </p:nvSpPr>
          <p:spPr>
            <a:xfrm>
              <a:off x="10642086" y="2882367"/>
              <a:ext cx="373140" cy="317265"/>
            </a:xfrm>
            <a:prstGeom prst="downArrow">
              <a:avLst/>
            </a:prstGeom>
            <a:grp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11" name="下箭头 10"/>
            <p:cNvSpPr/>
            <p:nvPr/>
          </p:nvSpPr>
          <p:spPr>
            <a:xfrm>
              <a:off x="10658402" y="3862634"/>
              <a:ext cx="373140" cy="317265"/>
            </a:xfrm>
            <a:prstGeom prst="downArrow">
              <a:avLst/>
            </a:prstGeom>
            <a:grp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sp>
        <p:nvSpPr>
          <p:cNvPr id="2" name="矩形 1"/>
          <p:cNvSpPr/>
          <p:nvPr/>
        </p:nvSpPr>
        <p:spPr>
          <a:xfrm>
            <a:off x="4729802" y="2175933"/>
            <a:ext cx="6096000" cy="2308324"/>
          </a:xfrm>
          <a:prstGeom prst="rect">
            <a:avLst/>
          </a:prstGeom>
        </p:spPr>
        <p:txBody>
          <a:bodyPr wrap="square">
            <a:spAutoFit/>
          </a:bodyPr>
          <a:lstStyle/>
          <a:p>
            <a:r>
              <a:rPr lang="zh-CN" altLang="en-US" dirty="0">
                <a:solidFill>
                  <a:srgbClr val="000000"/>
                </a:solidFill>
                <a:latin typeface="Microsoft YaHei" panose="020B0503020204020204" pitchFamily="34" charset="-122"/>
                <a:ea typeface="Microsoft YaHei" panose="020B0503020204020204" pitchFamily="34" charset="-122"/>
              </a:rPr>
              <a:t>检测模块使用一个级联分类器，对从包围框获得的样本进行分类。级联分类器包含三个级别：</a:t>
            </a:r>
          </a:p>
          <a:p>
            <a:endParaRPr lang="en-US" altLang="zh-CN" dirty="0">
              <a:solidFill>
                <a:srgbClr val="000000"/>
              </a:solidFill>
              <a:latin typeface="Microsoft YaHei" panose="020B0503020204020204" pitchFamily="34" charset="-122"/>
              <a:ea typeface="Microsoft YaHei" panose="020B0503020204020204" pitchFamily="34" charset="-122"/>
            </a:endParaRPr>
          </a:p>
          <a:p>
            <a:endParaRPr lang="en-US" altLang="zh-CN" dirty="0">
              <a:solidFill>
                <a:srgbClr val="000000"/>
              </a:solidFill>
              <a:latin typeface="Microsoft YaHei" panose="020B0503020204020204" pitchFamily="34" charset="-122"/>
              <a:ea typeface="Microsoft YaHei" panose="020B0503020204020204" pitchFamily="34" charset="-122"/>
            </a:endParaRPr>
          </a:p>
          <a:p>
            <a:r>
              <a:rPr lang="zh-CN" altLang="en-US" dirty="0">
                <a:solidFill>
                  <a:srgbClr val="000000"/>
                </a:solidFill>
                <a:latin typeface="Microsoft YaHei" panose="020B0503020204020204" pitchFamily="34" charset="-122"/>
                <a:ea typeface="Microsoft YaHei" panose="020B0503020204020204" pitchFamily="34" charset="-122"/>
              </a:rPr>
              <a:t>图像元方差分类器（</a:t>
            </a:r>
            <a:r>
              <a:rPr lang="en-US" altLang="zh-CN" dirty="0">
                <a:solidFill>
                  <a:srgbClr val="000000"/>
                </a:solidFill>
                <a:latin typeface="Microsoft YaHei" panose="020B0503020204020204" pitchFamily="34" charset="-122"/>
                <a:ea typeface="Microsoft YaHei" panose="020B0503020204020204" pitchFamily="34" charset="-122"/>
              </a:rPr>
              <a:t>Patch Variance Classifier</a:t>
            </a:r>
            <a:r>
              <a:rPr lang="zh-CN" altLang="en-US" dirty="0">
                <a:solidFill>
                  <a:srgbClr val="000000"/>
                </a:solidFill>
                <a:latin typeface="Microsoft YaHei" panose="020B0503020204020204" pitchFamily="34" charset="-122"/>
                <a:ea typeface="Microsoft YaHei" panose="020B0503020204020204" pitchFamily="34" charset="-122"/>
              </a:rPr>
              <a:t>）。计算图像元像素灰度值的方差，把方差小于原始图像元方差一半的样本标记为负。论文提到在这一步可以排除掉一半以上的样本。</a:t>
            </a:r>
          </a:p>
        </p:txBody>
      </p:sp>
      <mc:AlternateContent xmlns:mc="http://schemas.openxmlformats.org/markup-compatibility/2006" xmlns:a14="http://schemas.microsoft.com/office/drawing/2010/main">
        <mc:Choice Requires="a14">
          <p:sp>
            <p:nvSpPr>
              <p:cNvPr id="3" name="文本框 2"/>
              <p:cNvSpPr txBox="1"/>
              <p:nvPr/>
            </p:nvSpPr>
            <p:spPr>
              <a:xfrm>
                <a:off x="6058713" y="4886821"/>
                <a:ext cx="3438178" cy="404983"/>
              </a:xfrm>
              <a:prstGeom prst="rect">
                <a:avLst/>
              </a:prstGeom>
            </p:spPr>
            <p:txBody>
              <a:bodyPr wrap="square">
                <a:spAutoFit/>
              </a:bodyPr>
              <a:lstStyle>
                <a:defPPr>
                  <a:defRPr lang="zh-CN"/>
                </a:defPPr>
                <a:lvl1pPr>
                  <a:defRPr>
                    <a:solidFill>
                      <a:srgbClr val="000000"/>
                    </a:solidFill>
                    <a:latin typeface="Microsoft YaHei" panose="020B0503020204020204" pitchFamily="34" charset="-122"/>
                    <a:ea typeface="Microsoft YaHei" panose="020B0503020204020204" pitchFamily="34" charset="-122"/>
                  </a:defRPr>
                </a:lvl1pPr>
              </a:lstStyle>
              <a:p>
                <a:pPr/>
                <a14:m>
                  <m:oMathPara xmlns:m="http://schemas.openxmlformats.org/officeDocument/2006/math">
                    <m:oMathParaPr>
                      <m:jc m:val="centerGroup"/>
                    </m:oMathParaPr>
                    <m:oMath xmlns:m="http://schemas.openxmlformats.org/officeDocument/2006/math">
                      <m:r>
                        <a:rPr lang="en-US" altLang="zh-CN">
                          <a:latin typeface="Cambria Math" panose="02040503050406030204" pitchFamily="18" charset="0"/>
                        </a:rPr>
                        <m:t>𝑉𝑎𝑟𝑖𝑎𝑛𝑐𝑒</m:t>
                      </m:r>
                      <m:r>
                        <a:rPr lang="en-US" altLang="zh-CN">
                          <a:latin typeface="Cambria Math" panose="02040503050406030204" pitchFamily="18" charset="0"/>
                        </a:rPr>
                        <m:t>=</m:t>
                      </m:r>
                      <m:r>
                        <a:rPr lang="en-US" altLang="zh-CN">
                          <a:latin typeface="Cambria Math" panose="02040503050406030204" pitchFamily="18" charset="0"/>
                        </a:rPr>
                        <m:t>𝐸</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a:latin typeface="Cambria Math" panose="02040503050406030204" pitchFamily="18" charset="0"/>
                                </a:rPr>
                                <m:t>𝑝</m:t>
                              </m:r>
                            </m:e>
                            <m:sup>
                              <m:r>
                                <a:rPr lang="en-US" altLang="zh-CN">
                                  <a:latin typeface="Cambria Math" panose="02040503050406030204" pitchFamily="18" charset="0"/>
                                </a:rPr>
                                <m:t>2</m:t>
                              </m:r>
                            </m:sup>
                          </m:sSup>
                        </m:e>
                      </m:d>
                      <m:r>
                        <a:rPr lang="en-US" altLang="zh-CN">
                          <a:latin typeface="Cambria Math" panose="02040503050406030204" pitchFamily="18" charset="0"/>
                        </a:rPr>
                        <m:t>−</m:t>
                      </m:r>
                      <m:sSup>
                        <m:sSupPr>
                          <m:ctrlPr>
                            <a:rPr lang="en-US" altLang="zh-CN" i="1">
                              <a:latin typeface="Cambria Math" panose="02040503050406030204" pitchFamily="18" charset="0"/>
                            </a:rPr>
                          </m:ctrlPr>
                        </m:sSupPr>
                        <m:e>
                          <m:r>
                            <a:rPr lang="en-US" altLang="zh-CN">
                              <a:latin typeface="Cambria Math" panose="02040503050406030204" pitchFamily="18" charset="0"/>
                            </a:rPr>
                            <m:t>𝐸</m:t>
                          </m:r>
                        </m:e>
                        <m:sup>
                          <m:r>
                            <a:rPr lang="en-US" altLang="zh-CN">
                              <a:latin typeface="Cambria Math" panose="02040503050406030204" pitchFamily="18" charset="0"/>
                            </a:rPr>
                            <m:t>2</m:t>
                          </m:r>
                        </m:sup>
                      </m:sSup>
                      <m:r>
                        <a:rPr lang="en-US" altLang="zh-CN">
                          <a:latin typeface="Cambria Math" panose="02040503050406030204" pitchFamily="18" charset="0"/>
                        </a:rPr>
                        <m:t>(</m:t>
                      </m:r>
                      <m:r>
                        <a:rPr lang="en-US" altLang="zh-CN">
                          <a:latin typeface="Cambria Math" panose="02040503050406030204" pitchFamily="18" charset="0"/>
                        </a:rPr>
                        <m:t>𝑝</m:t>
                      </m:r>
                      <m:r>
                        <a:rPr lang="en-US" altLang="zh-CN">
                          <a:latin typeface="Cambria Math" panose="02040503050406030204" pitchFamily="18" charset="0"/>
                        </a:rPr>
                        <m:t>)</m:t>
                      </m:r>
                    </m:oMath>
                  </m:oMathPara>
                </a14:m>
                <a:endParaRPr lang="zh-CN" altLang="en-US" dirty="0"/>
              </a:p>
            </p:txBody>
          </p:sp>
        </mc:Choice>
        <mc:Fallback xmlns="">
          <p:sp>
            <p:nvSpPr>
              <p:cNvPr id="3" name="文本框 2"/>
              <p:cNvSpPr txBox="1">
                <a:spLocks noRot="1" noChangeAspect="1" noMove="1" noResize="1" noEditPoints="1" noAdjustHandles="1" noChangeArrowheads="1" noChangeShapeType="1" noTextEdit="1"/>
              </p:cNvSpPr>
              <p:nvPr/>
            </p:nvSpPr>
            <p:spPr>
              <a:xfrm>
                <a:off x="6058713" y="4886821"/>
                <a:ext cx="3438178" cy="404983"/>
              </a:xfrm>
              <a:prstGeom prst="rect">
                <a:avLst/>
              </a:prstGeom>
              <a:blipFill>
                <a:blip r:embed="rId3"/>
                <a:stretch>
                  <a:fillRect b="-90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895891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95824" y="72000"/>
            <a:ext cx="10257975" cy="914400"/>
          </a:xfrm>
        </p:spPr>
        <p:txBody>
          <a:bodyPr/>
          <a:lstStyle/>
          <a:p>
            <a:r>
              <a:rPr lang="zh-CN" altLang="en-US" dirty="0" smtClean="0"/>
              <a:t>检测模块</a:t>
            </a:r>
            <a:r>
              <a:rPr lang="en-US" altLang="zh-CN" dirty="0" smtClean="0"/>
              <a:t>(Detection</a:t>
            </a:r>
            <a:r>
              <a:rPr lang="en-US" altLang="zh-CN" dirty="0"/>
              <a:t>)</a:t>
            </a:r>
          </a:p>
        </p:txBody>
      </p:sp>
      <p:sp>
        <p:nvSpPr>
          <p:cNvPr id="5" name="矩形 4"/>
          <p:cNvSpPr/>
          <p:nvPr/>
        </p:nvSpPr>
        <p:spPr>
          <a:xfrm>
            <a:off x="1053989" y="731516"/>
            <a:ext cx="7129929" cy="338554"/>
          </a:xfrm>
          <a:prstGeom prst="rect">
            <a:avLst/>
          </a:prstGeom>
        </p:spPr>
        <p:txBody>
          <a:bodyPr wrap="square">
            <a:spAutoFit/>
          </a:bodyPr>
          <a:lstStyle/>
          <a:p>
            <a:r>
              <a:rPr lang="en-US" altLang="zh-CN" sz="1600" dirty="0">
                <a:solidFill>
                  <a:schemeClr val="tx1">
                    <a:lumMod val="50000"/>
                    <a:lumOff val="50000"/>
                  </a:schemeClr>
                </a:solidFill>
              </a:rPr>
              <a:t>Input your information here. Make it longer than the title.. </a:t>
            </a:r>
            <a:endParaRPr lang="zh-CN" altLang="en-US" sz="1600" dirty="0">
              <a:solidFill>
                <a:schemeClr val="tx1">
                  <a:lumMod val="50000"/>
                  <a:lumOff val="50000"/>
                </a:schemeClr>
              </a:solidFill>
            </a:endParaRPr>
          </a:p>
        </p:txBody>
      </p:sp>
      <p:sp>
        <p:nvSpPr>
          <p:cNvPr id="2" name="矩形 1"/>
          <p:cNvSpPr/>
          <p:nvPr/>
        </p:nvSpPr>
        <p:spPr>
          <a:xfrm>
            <a:off x="1285458" y="1433881"/>
            <a:ext cx="9985921" cy="1754326"/>
          </a:xfrm>
          <a:prstGeom prst="rect">
            <a:avLst/>
          </a:prstGeom>
        </p:spPr>
        <p:txBody>
          <a:bodyPr wrap="square">
            <a:spAutoFit/>
          </a:bodyPr>
          <a:lstStyle/>
          <a:p>
            <a:r>
              <a:rPr lang="zh-CN" altLang="en-US" dirty="0">
                <a:solidFill>
                  <a:srgbClr val="000000"/>
                </a:solidFill>
                <a:latin typeface="Microsoft YaHei" panose="020B0503020204020204" pitchFamily="34" charset="-122"/>
                <a:ea typeface="Microsoft YaHei" panose="020B0503020204020204" pitchFamily="34" charset="-122"/>
              </a:rPr>
              <a:t>集成分类器（</a:t>
            </a:r>
            <a:r>
              <a:rPr lang="en-US" altLang="zh-CN" dirty="0">
                <a:solidFill>
                  <a:srgbClr val="000000"/>
                </a:solidFill>
                <a:latin typeface="Microsoft YaHei" panose="020B0503020204020204" pitchFamily="34" charset="-122"/>
                <a:ea typeface="Microsoft YaHei" panose="020B0503020204020204" pitchFamily="34" charset="-122"/>
              </a:rPr>
              <a:t>Ensemble Classifier</a:t>
            </a:r>
            <a:r>
              <a:rPr lang="zh-CN" altLang="en-US" dirty="0">
                <a:solidFill>
                  <a:srgbClr val="000000"/>
                </a:solidFill>
                <a:latin typeface="Microsoft YaHei" panose="020B0503020204020204" pitchFamily="34" charset="-122"/>
                <a:ea typeface="Microsoft YaHei" panose="020B0503020204020204" pitchFamily="34" charset="-122"/>
              </a:rPr>
              <a:t>）。实际上是一个随机蕨分类器（</a:t>
            </a:r>
            <a:r>
              <a:rPr lang="en-US" altLang="zh-CN" dirty="0">
                <a:solidFill>
                  <a:srgbClr val="000000"/>
                </a:solidFill>
                <a:latin typeface="Microsoft YaHei" panose="020B0503020204020204" pitchFamily="34" charset="-122"/>
                <a:ea typeface="Microsoft YaHei" panose="020B0503020204020204" pitchFamily="34" charset="-122"/>
              </a:rPr>
              <a:t>Random Ferns Classifier</a:t>
            </a:r>
            <a:r>
              <a:rPr lang="zh-CN" altLang="en-US" dirty="0">
                <a:solidFill>
                  <a:srgbClr val="000000"/>
                </a:solidFill>
                <a:latin typeface="Microsoft YaHei" panose="020B0503020204020204" pitchFamily="34" charset="-122"/>
                <a:ea typeface="Microsoft YaHei" panose="020B0503020204020204" pitchFamily="34" charset="-122"/>
              </a:rPr>
              <a:t>），类似于随机森林（</a:t>
            </a:r>
            <a:r>
              <a:rPr lang="en-US" altLang="zh-CN" dirty="0">
                <a:solidFill>
                  <a:srgbClr val="000000"/>
                </a:solidFill>
                <a:latin typeface="Microsoft YaHei" panose="020B0503020204020204" pitchFamily="34" charset="-122"/>
                <a:ea typeface="Microsoft YaHei" panose="020B0503020204020204" pitchFamily="34" charset="-122"/>
              </a:rPr>
              <a:t>Random Forest</a:t>
            </a:r>
            <a:r>
              <a:rPr lang="zh-CN" altLang="en-US" dirty="0">
                <a:solidFill>
                  <a:srgbClr val="000000"/>
                </a:solidFill>
                <a:latin typeface="Microsoft YaHei" panose="020B0503020204020204" pitchFamily="34" charset="-122"/>
                <a:ea typeface="Microsoft YaHei" panose="020B0503020204020204" pitchFamily="34" charset="-122"/>
              </a:rPr>
              <a:t>），区别在于随机森林的树中每层节点判断准则不同，而随机蕨的“蕨”中每层只有一种判断准则</a:t>
            </a:r>
            <a:r>
              <a:rPr lang="zh-CN" altLang="en-US" dirty="0" smtClean="0">
                <a:solidFill>
                  <a:srgbClr val="000000"/>
                </a:solidFill>
                <a:latin typeface="Microsoft YaHei" panose="020B0503020204020204" pitchFamily="34" charset="-122"/>
                <a:ea typeface="Microsoft YaHei" panose="020B0503020204020204" pitchFamily="34" charset="-122"/>
              </a:rPr>
              <a:t>。</a:t>
            </a:r>
            <a:endParaRPr lang="en-US" altLang="zh-CN" dirty="0" smtClean="0">
              <a:solidFill>
                <a:srgbClr val="000000"/>
              </a:solidFill>
              <a:latin typeface="Microsoft YaHei" panose="020B0503020204020204" pitchFamily="34" charset="-122"/>
              <a:ea typeface="Microsoft YaHei" panose="020B0503020204020204" pitchFamily="34" charset="-122"/>
            </a:endParaRPr>
          </a:p>
          <a:p>
            <a:r>
              <a:rPr lang="zh-CN" altLang="en-US" dirty="0">
                <a:solidFill>
                  <a:srgbClr val="000000"/>
                </a:solidFill>
                <a:latin typeface="Microsoft YaHei" panose="020B0503020204020204" pitchFamily="34" charset="-122"/>
                <a:ea typeface="Microsoft YaHei" panose="020B0503020204020204" pitchFamily="34" charset="-122"/>
              </a:rPr>
              <a:t>如图所示，把左面的树每层节点改成相同的判断条件，就变成了右面的蕨。所以蕨也不再是树状结构，而是线性结构。随机蕨分类器根据样本的特征值判断其分类。</a:t>
            </a:r>
          </a:p>
          <a:p>
            <a:endParaRPr lang="zh-CN" altLang="en-US" dirty="0">
              <a:solidFill>
                <a:srgbClr val="000000"/>
              </a:solidFill>
              <a:latin typeface="Microsoft YaHei" panose="020B0503020204020204" pitchFamily="34" charset="-122"/>
              <a:ea typeface="Microsoft YaHei" panose="020B0503020204020204" pitchFamily="34" charset="-122"/>
            </a:endParaRPr>
          </a:p>
        </p:txBody>
      </p:sp>
      <p:pic>
        <p:nvPicPr>
          <p:cNvPr id="3" name="图片 2"/>
          <p:cNvPicPr>
            <a:picLocks noChangeAspect="1"/>
          </p:cNvPicPr>
          <p:nvPr/>
        </p:nvPicPr>
        <p:blipFill>
          <a:blip r:embed="rId3"/>
          <a:stretch>
            <a:fillRect/>
          </a:stretch>
        </p:blipFill>
        <p:spPr>
          <a:xfrm>
            <a:off x="1285458" y="3188206"/>
            <a:ext cx="7146665" cy="2568781"/>
          </a:xfrm>
          <a:prstGeom prst="rect">
            <a:avLst/>
          </a:prstGeom>
        </p:spPr>
      </p:pic>
    </p:spTree>
    <p:extLst>
      <p:ext uri="{BB962C8B-B14F-4D97-AF65-F5344CB8AC3E}">
        <p14:creationId xmlns:p14="http://schemas.microsoft.com/office/powerpoint/2010/main" val="12152714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95824" y="72000"/>
            <a:ext cx="10257975" cy="914400"/>
          </a:xfrm>
        </p:spPr>
        <p:txBody>
          <a:bodyPr/>
          <a:lstStyle/>
          <a:p>
            <a:r>
              <a:rPr lang="zh-CN" altLang="en-US" dirty="0" smtClean="0"/>
              <a:t>检测模块</a:t>
            </a:r>
            <a:r>
              <a:rPr lang="en-US" altLang="zh-CN" dirty="0" smtClean="0"/>
              <a:t>(Detection</a:t>
            </a:r>
            <a:r>
              <a:rPr lang="en-US" altLang="zh-CN" dirty="0"/>
              <a:t>)</a:t>
            </a:r>
          </a:p>
        </p:txBody>
      </p:sp>
      <p:sp>
        <p:nvSpPr>
          <p:cNvPr id="5" name="矩形 4"/>
          <p:cNvSpPr/>
          <p:nvPr/>
        </p:nvSpPr>
        <p:spPr>
          <a:xfrm>
            <a:off x="1053989" y="731516"/>
            <a:ext cx="7129929" cy="338554"/>
          </a:xfrm>
          <a:prstGeom prst="rect">
            <a:avLst/>
          </a:prstGeom>
        </p:spPr>
        <p:txBody>
          <a:bodyPr wrap="square">
            <a:spAutoFit/>
          </a:bodyPr>
          <a:lstStyle/>
          <a:p>
            <a:r>
              <a:rPr lang="en-US" altLang="zh-CN" sz="1600" dirty="0">
                <a:solidFill>
                  <a:schemeClr val="tx1">
                    <a:lumMod val="50000"/>
                    <a:lumOff val="50000"/>
                  </a:schemeClr>
                </a:solidFill>
              </a:rPr>
              <a:t>Input your information here. Make it longer than the title.. </a:t>
            </a:r>
            <a:endParaRPr lang="zh-CN" altLang="en-US" sz="1600" dirty="0">
              <a:solidFill>
                <a:schemeClr val="tx1">
                  <a:lumMod val="50000"/>
                  <a:lumOff val="50000"/>
                </a:schemeClr>
              </a:solidFill>
            </a:endParaRPr>
          </a:p>
        </p:txBody>
      </p:sp>
      <p:sp>
        <p:nvSpPr>
          <p:cNvPr id="2" name="矩形 1"/>
          <p:cNvSpPr/>
          <p:nvPr/>
        </p:nvSpPr>
        <p:spPr>
          <a:xfrm>
            <a:off x="1095823" y="1594481"/>
            <a:ext cx="10257976" cy="1754326"/>
          </a:xfrm>
          <a:prstGeom prst="rect">
            <a:avLst/>
          </a:prstGeom>
        </p:spPr>
        <p:txBody>
          <a:bodyPr wrap="square">
            <a:spAutoFit/>
          </a:bodyPr>
          <a:lstStyle/>
          <a:p>
            <a:r>
              <a:rPr lang="zh-CN" altLang="en-US" dirty="0">
                <a:solidFill>
                  <a:srgbClr val="000000"/>
                </a:solidFill>
                <a:latin typeface="Microsoft YaHei" panose="020B0503020204020204" pitchFamily="34" charset="-122"/>
                <a:ea typeface="Microsoft YaHei" panose="020B0503020204020204" pitchFamily="34" charset="-122"/>
              </a:rPr>
              <a:t>从图像元中任意选取两点</a:t>
            </a:r>
            <a:r>
              <a:rPr lang="en-US" altLang="zh-CN" dirty="0">
                <a:solidFill>
                  <a:srgbClr val="000000"/>
                </a:solidFill>
                <a:latin typeface="Microsoft YaHei" panose="020B0503020204020204" pitchFamily="34" charset="-122"/>
                <a:ea typeface="Microsoft YaHei" panose="020B0503020204020204" pitchFamily="34" charset="-122"/>
              </a:rPr>
              <a:t>A</a:t>
            </a:r>
            <a:r>
              <a:rPr lang="zh-CN" altLang="en-US" dirty="0">
                <a:solidFill>
                  <a:srgbClr val="000000"/>
                </a:solidFill>
                <a:latin typeface="Microsoft YaHei" panose="020B0503020204020204" pitchFamily="34" charset="-122"/>
                <a:ea typeface="Microsoft YaHei" panose="020B0503020204020204" pitchFamily="34" charset="-122"/>
              </a:rPr>
              <a:t>和</a:t>
            </a:r>
            <a:r>
              <a:rPr lang="en-US" altLang="zh-CN" dirty="0">
                <a:solidFill>
                  <a:srgbClr val="000000"/>
                </a:solidFill>
                <a:latin typeface="Microsoft YaHei" panose="020B0503020204020204" pitchFamily="34" charset="-122"/>
                <a:ea typeface="Microsoft YaHei" panose="020B0503020204020204" pitchFamily="34" charset="-122"/>
              </a:rPr>
              <a:t>B</a:t>
            </a:r>
            <a:r>
              <a:rPr lang="zh-CN" altLang="en-US" dirty="0">
                <a:solidFill>
                  <a:srgbClr val="000000"/>
                </a:solidFill>
                <a:latin typeface="Microsoft YaHei" panose="020B0503020204020204" pitchFamily="34" charset="-122"/>
                <a:ea typeface="Microsoft YaHei" panose="020B0503020204020204" pitchFamily="34" charset="-122"/>
              </a:rPr>
              <a:t>，比较这两点的亮度值，若</a:t>
            </a:r>
            <a:r>
              <a:rPr lang="en-US" altLang="zh-CN" dirty="0">
                <a:solidFill>
                  <a:srgbClr val="000000"/>
                </a:solidFill>
                <a:latin typeface="Microsoft YaHei" panose="020B0503020204020204" pitchFamily="34" charset="-122"/>
                <a:ea typeface="Microsoft YaHei" panose="020B0503020204020204" pitchFamily="34" charset="-122"/>
              </a:rPr>
              <a:t>A</a:t>
            </a:r>
            <a:r>
              <a:rPr lang="zh-CN" altLang="en-US" dirty="0">
                <a:solidFill>
                  <a:srgbClr val="000000"/>
                </a:solidFill>
                <a:latin typeface="Microsoft YaHei" panose="020B0503020204020204" pitchFamily="34" charset="-122"/>
                <a:ea typeface="Microsoft YaHei" panose="020B0503020204020204" pitchFamily="34" charset="-122"/>
              </a:rPr>
              <a:t>的亮度大于</a:t>
            </a:r>
            <a:r>
              <a:rPr lang="en-US" altLang="zh-CN" dirty="0">
                <a:solidFill>
                  <a:srgbClr val="000000"/>
                </a:solidFill>
                <a:latin typeface="Microsoft YaHei" panose="020B0503020204020204" pitchFamily="34" charset="-122"/>
                <a:ea typeface="Microsoft YaHei" panose="020B0503020204020204" pitchFamily="34" charset="-122"/>
              </a:rPr>
              <a:t>B</a:t>
            </a:r>
            <a:r>
              <a:rPr lang="zh-CN" altLang="en-US" dirty="0">
                <a:solidFill>
                  <a:srgbClr val="000000"/>
                </a:solidFill>
                <a:latin typeface="Microsoft YaHei" panose="020B0503020204020204" pitchFamily="34" charset="-122"/>
                <a:ea typeface="Microsoft YaHei" panose="020B0503020204020204" pitchFamily="34" charset="-122"/>
              </a:rPr>
              <a:t>，则特征值为</a:t>
            </a:r>
            <a:r>
              <a:rPr lang="en-US" altLang="zh-CN" dirty="0">
                <a:solidFill>
                  <a:srgbClr val="000000"/>
                </a:solidFill>
                <a:latin typeface="Microsoft YaHei" panose="020B0503020204020204" pitchFamily="34" charset="-122"/>
                <a:ea typeface="Microsoft YaHei" panose="020B0503020204020204" pitchFamily="34" charset="-122"/>
              </a:rPr>
              <a:t>1</a:t>
            </a:r>
            <a:r>
              <a:rPr lang="zh-CN" altLang="en-US" dirty="0">
                <a:solidFill>
                  <a:srgbClr val="000000"/>
                </a:solidFill>
                <a:latin typeface="Microsoft YaHei" panose="020B0503020204020204" pitchFamily="34" charset="-122"/>
                <a:ea typeface="Microsoft YaHei" panose="020B0503020204020204" pitchFamily="34" charset="-122"/>
              </a:rPr>
              <a:t>，否则为</a:t>
            </a:r>
            <a:r>
              <a:rPr lang="en-US" altLang="zh-CN" dirty="0">
                <a:solidFill>
                  <a:srgbClr val="000000"/>
                </a:solidFill>
                <a:latin typeface="Microsoft YaHei" panose="020B0503020204020204" pitchFamily="34" charset="-122"/>
                <a:ea typeface="Microsoft YaHei" panose="020B0503020204020204" pitchFamily="34" charset="-122"/>
              </a:rPr>
              <a:t>0</a:t>
            </a:r>
            <a:r>
              <a:rPr lang="zh-CN" altLang="en-US" dirty="0">
                <a:solidFill>
                  <a:srgbClr val="000000"/>
                </a:solidFill>
                <a:latin typeface="Microsoft YaHei" panose="020B0503020204020204" pitchFamily="34" charset="-122"/>
                <a:ea typeface="Microsoft YaHei" panose="020B0503020204020204" pitchFamily="34" charset="-122"/>
              </a:rPr>
              <a:t>。每选取一对新位置，就是一个新的特征值。蕨的每个节点就是对一对像素点进行比较。</a:t>
            </a:r>
          </a:p>
          <a:p>
            <a:endParaRPr lang="en-US" altLang="zh-CN" dirty="0" smtClean="0">
              <a:solidFill>
                <a:srgbClr val="000000"/>
              </a:solidFill>
              <a:latin typeface="Microsoft YaHei" panose="020B0503020204020204" pitchFamily="34" charset="-122"/>
              <a:ea typeface="Microsoft YaHei" panose="020B0503020204020204" pitchFamily="34" charset="-122"/>
            </a:endParaRPr>
          </a:p>
          <a:p>
            <a:r>
              <a:rPr lang="zh-CN" altLang="en-US" dirty="0" smtClean="0">
                <a:solidFill>
                  <a:srgbClr val="000000"/>
                </a:solidFill>
                <a:latin typeface="Microsoft YaHei" panose="020B0503020204020204" pitchFamily="34" charset="-122"/>
                <a:ea typeface="Microsoft YaHei" panose="020B0503020204020204" pitchFamily="34" charset="-122"/>
              </a:rPr>
              <a:t>比如</a:t>
            </a:r>
            <a:r>
              <a:rPr lang="zh-CN" altLang="en-US" dirty="0">
                <a:solidFill>
                  <a:srgbClr val="000000"/>
                </a:solidFill>
                <a:latin typeface="Microsoft YaHei" panose="020B0503020204020204" pitchFamily="34" charset="-122"/>
                <a:ea typeface="Microsoft YaHei" panose="020B0503020204020204" pitchFamily="34" charset="-122"/>
              </a:rPr>
              <a:t>取</a:t>
            </a:r>
            <a:r>
              <a:rPr lang="en-US" altLang="zh-CN" dirty="0">
                <a:solidFill>
                  <a:srgbClr val="000000"/>
                </a:solidFill>
                <a:latin typeface="Microsoft YaHei" panose="020B0503020204020204" pitchFamily="34" charset="-122"/>
                <a:ea typeface="Microsoft YaHei" panose="020B0503020204020204" pitchFamily="34" charset="-122"/>
              </a:rPr>
              <a:t>5</a:t>
            </a:r>
            <a:r>
              <a:rPr lang="zh-CN" altLang="en-US" dirty="0">
                <a:solidFill>
                  <a:srgbClr val="000000"/>
                </a:solidFill>
                <a:latin typeface="Microsoft YaHei" panose="020B0503020204020204" pitchFamily="34" charset="-122"/>
                <a:ea typeface="Microsoft YaHei" panose="020B0503020204020204" pitchFamily="34" charset="-122"/>
              </a:rPr>
              <a:t>对点，红色为</a:t>
            </a:r>
            <a:r>
              <a:rPr lang="en-US" altLang="zh-CN" dirty="0">
                <a:solidFill>
                  <a:srgbClr val="000000"/>
                </a:solidFill>
                <a:latin typeface="Microsoft YaHei" panose="020B0503020204020204" pitchFamily="34" charset="-122"/>
                <a:ea typeface="Microsoft YaHei" panose="020B0503020204020204" pitchFamily="34" charset="-122"/>
              </a:rPr>
              <a:t>A</a:t>
            </a:r>
            <a:r>
              <a:rPr lang="zh-CN" altLang="en-US" dirty="0">
                <a:solidFill>
                  <a:srgbClr val="000000"/>
                </a:solidFill>
                <a:latin typeface="Microsoft YaHei" panose="020B0503020204020204" pitchFamily="34" charset="-122"/>
                <a:ea typeface="Microsoft YaHei" panose="020B0503020204020204" pitchFamily="34" charset="-122"/>
              </a:rPr>
              <a:t>，蓝色为</a:t>
            </a:r>
            <a:r>
              <a:rPr lang="en-US" altLang="zh-CN" dirty="0">
                <a:solidFill>
                  <a:srgbClr val="000000"/>
                </a:solidFill>
                <a:latin typeface="Microsoft YaHei" panose="020B0503020204020204" pitchFamily="34" charset="-122"/>
                <a:ea typeface="Microsoft YaHei" panose="020B0503020204020204" pitchFamily="34" charset="-122"/>
              </a:rPr>
              <a:t>B</a:t>
            </a:r>
            <a:r>
              <a:rPr lang="zh-CN" altLang="en-US" dirty="0">
                <a:solidFill>
                  <a:srgbClr val="000000"/>
                </a:solidFill>
                <a:latin typeface="Microsoft YaHei" panose="020B0503020204020204" pitchFamily="34" charset="-122"/>
                <a:ea typeface="Microsoft YaHei" panose="020B0503020204020204" pitchFamily="34" charset="-122"/>
              </a:rPr>
              <a:t>，样本图像经过含有</a:t>
            </a:r>
            <a:r>
              <a:rPr lang="en-US" altLang="zh-CN" dirty="0">
                <a:solidFill>
                  <a:srgbClr val="000000"/>
                </a:solidFill>
                <a:latin typeface="Microsoft YaHei" panose="020B0503020204020204" pitchFamily="34" charset="-122"/>
                <a:ea typeface="Microsoft YaHei" panose="020B0503020204020204" pitchFamily="34" charset="-122"/>
              </a:rPr>
              <a:t>5</a:t>
            </a:r>
            <a:r>
              <a:rPr lang="zh-CN" altLang="en-US" dirty="0">
                <a:solidFill>
                  <a:srgbClr val="000000"/>
                </a:solidFill>
                <a:latin typeface="Microsoft YaHei" panose="020B0503020204020204" pitchFamily="34" charset="-122"/>
                <a:ea typeface="Microsoft YaHei" panose="020B0503020204020204" pitchFamily="34" charset="-122"/>
              </a:rPr>
              <a:t>个节点的蕨，每个节点的结果按顺序排列起来，得到长度为</a:t>
            </a:r>
            <a:r>
              <a:rPr lang="en-US" altLang="zh-CN" dirty="0">
                <a:solidFill>
                  <a:srgbClr val="000000"/>
                </a:solidFill>
                <a:latin typeface="Microsoft YaHei" panose="020B0503020204020204" pitchFamily="34" charset="-122"/>
                <a:ea typeface="Microsoft YaHei" panose="020B0503020204020204" pitchFamily="34" charset="-122"/>
              </a:rPr>
              <a:t>5</a:t>
            </a:r>
            <a:r>
              <a:rPr lang="zh-CN" altLang="en-US" dirty="0">
                <a:solidFill>
                  <a:srgbClr val="000000"/>
                </a:solidFill>
                <a:latin typeface="Microsoft YaHei" panose="020B0503020204020204" pitchFamily="34" charset="-122"/>
                <a:ea typeface="Microsoft YaHei" panose="020B0503020204020204" pitchFamily="34" charset="-122"/>
              </a:rPr>
              <a:t>的二进制序列</a:t>
            </a:r>
            <a:r>
              <a:rPr lang="en-US" altLang="zh-CN" dirty="0">
                <a:solidFill>
                  <a:srgbClr val="000000"/>
                </a:solidFill>
                <a:latin typeface="Microsoft YaHei" panose="020B0503020204020204" pitchFamily="34" charset="-122"/>
                <a:ea typeface="Microsoft YaHei" panose="020B0503020204020204" pitchFamily="34" charset="-122"/>
              </a:rPr>
              <a:t>01011</a:t>
            </a:r>
            <a:r>
              <a:rPr lang="zh-CN" altLang="en-US" dirty="0">
                <a:solidFill>
                  <a:srgbClr val="000000"/>
                </a:solidFill>
                <a:latin typeface="Microsoft YaHei" panose="020B0503020204020204" pitchFamily="34" charset="-122"/>
                <a:ea typeface="Microsoft YaHei" panose="020B0503020204020204" pitchFamily="34" charset="-122"/>
              </a:rPr>
              <a:t>，转化成十进制数字</a:t>
            </a:r>
            <a:r>
              <a:rPr lang="en-US" altLang="zh-CN" dirty="0">
                <a:solidFill>
                  <a:srgbClr val="000000"/>
                </a:solidFill>
                <a:latin typeface="Microsoft YaHei" panose="020B0503020204020204" pitchFamily="34" charset="-122"/>
                <a:ea typeface="Microsoft YaHei" panose="020B0503020204020204" pitchFamily="34" charset="-122"/>
              </a:rPr>
              <a:t>11</a:t>
            </a:r>
            <a:r>
              <a:rPr lang="zh-CN" altLang="en-US" dirty="0">
                <a:solidFill>
                  <a:srgbClr val="000000"/>
                </a:solidFill>
                <a:latin typeface="Microsoft YaHei" panose="020B0503020204020204" pitchFamily="34" charset="-122"/>
                <a:ea typeface="Microsoft YaHei" panose="020B0503020204020204" pitchFamily="34" charset="-122"/>
              </a:rPr>
              <a:t>。这个</a:t>
            </a:r>
            <a:r>
              <a:rPr lang="en-US" altLang="zh-CN" dirty="0">
                <a:solidFill>
                  <a:srgbClr val="000000"/>
                </a:solidFill>
                <a:latin typeface="Microsoft YaHei" panose="020B0503020204020204" pitchFamily="34" charset="-122"/>
                <a:ea typeface="Microsoft YaHei" panose="020B0503020204020204" pitchFamily="34" charset="-122"/>
              </a:rPr>
              <a:t>11</a:t>
            </a:r>
            <a:r>
              <a:rPr lang="zh-CN" altLang="en-US" dirty="0">
                <a:solidFill>
                  <a:srgbClr val="000000"/>
                </a:solidFill>
                <a:latin typeface="Microsoft YaHei" panose="020B0503020204020204" pitchFamily="34" charset="-122"/>
                <a:ea typeface="Microsoft YaHei" panose="020B0503020204020204" pitchFamily="34" charset="-122"/>
              </a:rPr>
              <a:t>就是该样本经过这个蕨得到的结果。</a:t>
            </a:r>
            <a:endParaRPr lang="zh-CN" altLang="en-US" dirty="0"/>
          </a:p>
        </p:txBody>
      </p:sp>
      <p:pic>
        <p:nvPicPr>
          <p:cNvPr id="3" name="图片 2"/>
          <p:cNvPicPr>
            <a:picLocks noChangeAspect="1"/>
          </p:cNvPicPr>
          <p:nvPr/>
        </p:nvPicPr>
        <p:blipFill>
          <a:blip r:embed="rId3"/>
          <a:stretch>
            <a:fillRect/>
          </a:stretch>
        </p:blipFill>
        <p:spPr>
          <a:xfrm>
            <a:off x="1095823" y="3717407"/>
            <a:ext cx="6564610" cy="2087209"/>
          </a:xfrm>
          <a:prstGeom prst="rect">
            <a:avLst/>
          </a:prstGeom>
        </p:spPr>
      </p:pic>
    </p:spTree>
    <p:extLst>
      <p:ext uri="{BB962C8B-B14F-4D97-AF65-F5344CB8AC3E}">
        <p14:creationId xmlns:p14="http://schemas.microsoft.com/office/powerpoint/2010/main" val="39199446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95824" y="72000"/>
            <a:ext cx="10257975" cy="914400"/>
          </a:xfrm>
        </p:spPr>
        <p:txBody>
          <a:bodyPr/>
          <a:lstStyle/>
          <a:p>
            <a:r>
              <a:rPr lang="zh-CN" altLang="en-US" dirty="0" smtClean="0"/>
              <a:t>检测模块</a:t>
            </a:r>
            <a:r>
              <a:rPr lang="en-US" altLang="zh-CN" dirty="0" smtClean="0"/>
              <a:t>(Detection</a:t>
            </a:r>
            <a:r>
              <a:rPr lang="en-US" altLang="zh-CN" dirty="0"/>
              <a:t>)</a:t>
            </a:r>
          </a:p>
        </p:txBody>
      </p:sp>
      <p:sp>
        <p:nvSpPr>
          <p:cNvPr id="5" name="矩形 4"/>
          <p:cNvSpPr/>
          <p:nvPr/>
        </p:nvSpPr>
        <p:spPr>
          <a:xfrm>
            <a:off x="1053989" y="731516"/>
            <a:ext cx="7129929" cy="338554"/>
          </a:xfrm>
          <a:prstGeom prst="rect">
            <a:avLst/>
          </a:prstGeom>
        </p:spPr>
        <p:txBody>
          <a:bodyPr wrap="square">
            <a:spAutoFit/>
          </a:bodyPr>
          <a:lstStyle/>
          <a:p>
            <a:r>
              <a:rPr lang="en-US" altLang="zh-CN" sz="1600" dirty="0">
                <a:solidFill>
                  <a:schemeClr val="tx1">
                    <a:lumMod val="50000"/>
                    <a:lumOff val="50000"/>
                  </a:schemeClr>
                </a:solidFill>
              </a:rPr>
              <a:t>Input your information here. Make it longer than the title.. </a:t>
            </a:r>
            <a:endParaRPr lang="zh-CN" altLang="en-US" sz="1600" dirty="0">
              <a:solidFill>
                <a:schemeClr val="tx1">
                  <a:lumMod val="50000"/>
                  <a:lumOff val="50000"/>
                </a:schemeClr>
              </a:solidFill>
            </a:endParaRPr>
          </a:p>
        </p:txBody>
      </p:sp>
      <mc:AlternateContent xmlns:mc="http://schemas.openxmlformats.org/markup-compatibility/2006">
        <mc:Choice xmlns:a14="http://schemas.microsoft.com/office/drawing/2010/main" Requires="a14">
          <p:sp>
            <p:nvSpPr>
              <p:cNvPr id="6" name="矩形 5"/>
              <p:cNvSpPr/>
              <p:nvPr/>
            </p:nvSpPr>
            <p:spPr>
              <a:xfrm>
                <a:off x="933483" y="1411534"/>
                <a:ext cx="10420316" cy="923330"/>
              </a:xfrm>
              <a:prstGeom prst="rect">
                <a:avLst/>
              </a:prstGeom>
            </p:spPr>
            <p:txBody>
              <a:bodyPr wrap="square">
                <a:spAutoFit/>
              </a:bodyPr>
              <a:lstStyle/>
              <a:p>
                <a:r>
                  <a:rPr lang="zh-CN" altLang="en-US" dirty="0" smtClean="0">
                    <a:solidFill>
                      <a:srgbClr val="000000"/>
                    </a:solidFill>
                    <a:latin typeface="Microsoft YaHei" panose="020B0503020204020204" pitchFamily="34" charset="-122"/>
                    <a:ea typeface="Microsoft YaHei" panose="020B0503020204020204" pitchFamily="34" charset="-122"/>
                  </a:rPr>
                  <a:t>同一类的很多个样本经过同一个蕨，得到了该类结果的分布直方图。高度代表类的先验概率</a:t>
                </a:r>
                <a14:m>
                  <m:oMath xmlns:m="http://schemas.openxmlformats.org/officeDocument/2006/math">
                    <m:r>
                      <a:rPr lang="en-US" altLang="zh-CN" b="0" i="1" smtClean="0">
                        <a:solidFill>
                          <a:srgbClr val="000000"/>
                        </a:solidFill>
                        <a:latin typeface="Cambria Math" panose="02040503050406030204" pitchFamily="18" charset="0"/>
                        <a:ea typeface="Microsoft YaHei" panose="020B0503020204020204" pitchFamily="34" charset="-122"/>
                      </a:rPr>
                      <m:t>𝑃</m:t>
                    </m:r>
                    <m:r>
                      <a:rPr lang="en-US" altLang="zh-CN" b="0" i="1" smtClean="0">
                        <a:solidFill>
                          <a:srgbClr val="000000"/>
                        </a:solidFill>
                        <a:latin typeface="Cambria Math" panose="02040503050406030204" pitchFamily="18" charset="0"/>
                        <a:ea typeface="Microsoft YaHei" panose="020B0503020204020204" pitchFamily="34" charset="-122"/>
                      </a:rPr>
                      <m:t>(</m:t>
                    </m:r>
                    <m:r>
                      <a:rPr lang="en-US" altLang="zh-CN" b="0" i="1" smtClean="0">
                        <a:solidFill>
                          <a:srgbClr val="000000"/>
                        </a:solidFill>
                        <a:latin typeface="Cambria Math" panose="02040503050406030204" pitchFamily="18" charset="0"/>
                        <a:ea typeface="Microsoft YaHei" panose="020B0503020204020204" pitchFamily="34" charset="-122"/>
                      </a:rPr>
                      <m:t>𝐹</m:t>
                    </m:r>
                    <m:r>
                      <a:rPr lang="en-US" altLang="zh-CN" b="0" i="1" smtClean="0">
                        <a:solidFill>
                          <a:srgbClr val="000000"/>
                        </a:solidFill>
                        <a:latin typeface="Cambria Math" panose="02040503050406030204" pitchFamily="18" charset="0"/>
                        <a:ea typeface="Microsoft YaHei" panose="020B0503020204020204" pitchFamily="34" charset="-122"/>
                      </a:rPr>
                      <m:t>|</m:t>
                    </m:r>
                    <m:r>
                      <a:rPr lang="en-US" altLang="zh-CN" b="0" i="1" smtClean="0">
                        <a:solidFill>
                          <a:srgbClr val="000000"/>
                        </a:solidFill>
                        <a:latin typeface="Cambria Math" panose="02040503050406030204" pitchFamily="18" charset="0"/>
                        <a:ea typeface="Microsoft YaHei" panose="020B0503020204020204" pitchFamily="34" charset="-122"/>
                      </a:rPr>
                      <m:t>𝐶</m:t>
                    </m:r>
                    <m:r>
                      <a:rPr lang="en-US" altLang="zh-CN" b="0" i="1" smtClean="0">
                        <a:solidFill>
                          <a:srgbClr val="000000"/>
                        </a:solidFill>
                        <a:latin typeface="Cambria Math" panose="02040503050406030204" pitchFamily="18" charset="0"/>
                        <a:ea typeface="Microsoft YaHei" panose="020B0503020204020204" pitchFamily="34" charset="-122"/>
                      </a:rPr>
                      <m:t>)</m:t>
                    </m:r>
                  </m:oMath>
                </a14:m>
                <a:r>
                  <a:rPr lang="zh-CN" altLang="en-US" dirty="0" smtClean="0">
                    <a:solidFill>
                      <a:srgbClr val="000000"/>
                    </a:solidFill>
                    <a:latin typeface="Microsoft YaHei" panose="020B0503020204020204" pitchFamily="34" charset="-122"/>
                    <a:ea typeface="Microsoft YaHei" panose="020B0503020204020204" pitchFamily="34" charset="-122"/>
                  </a:rPr>
                  <a:t>，</a:t>
                </a:r>
                <a:r>
                  <a:rPr lang="en-US" altLang="zh-CN" dirty="0">
                    <a:solidFill>
                      <a:srgbClr val="000000"/>
                    </a:solidFill>
                    <a:latin typeface="Microsoft YaHei" panose="020B0503020204020204" pitchFamily="34" charset="-122"/>
                    <a:ea typeface="Microsoft YaHei" panose="020B0503020204020204" pitchFamily="34" charset="-122"/>
                  </a:rPr>
                  <a:t>F</a:t>
                </a:r>
                <a:r>
                  <a:rPr lang="zh-CN" altLang="en-US" dirty="0">
                    <a:solidFill>
                      <a:srgbClr val="000000"/>
                    </a:solidFill>
                    <a:latin typeface="Microsoft YaHei" panose="020B0503020204020204" pitchFamily="34" charset="-122"/>
                    <a:ea typeface="Microsoft YaHei" panose="020B0503020204020204" pitchFamily="34" charset="-122"/>
                  </a:rPr>
                  <a:t>代表蕨的结果（如果蕨有</a:t>
                </a:r>
                <a:r>
                  <a:rPr lang="en-US" altLang="zh-CN" dirty="0">
                    <a:solidFill>
                      <a:srgbClr val="000000"/>
                    </a:solidFill>
                    <a:latin typeface="Microsoft YaHei" panose="020B0503020204020204" pitchFamily="34" charset="-122"/>
                    <a:ea typeface="Microsoft YaHei" panose="020B0503020204020204" pitchFamily="34" charset="-122"/>
                  </a:rPr>
                  <a:t>s</a:t>
                </a:r>
                <a:r>
                  <a:rPr lang="zh-CN" altLang="en-US" dirty="0">
                    <a:solidFill>
                      <a:srgbClr val="000000"/>
                    </a:solidFill>
                    <a:latin typeface="Microsoft YaHei" panose="020B0503020204020204" pitchFamily="34" charset="-122"/>
                    <a:ea typeface="Microsoft YaHei" panose="020B0503020204020204" pitchFamily="34" charset="-122"/>
                  </a:rPr>
                  <a:t>个节点，则</a:t>
                </a:r>
                <a:r>
                  <a:rPr lang="zh-CN" altLang="en-US" dirty="0" smtClean="0">
                    <a:solidFill>
                      <a:srgbClr val="000000"/>
                    </a:solidFill>
                    <a:latin typeface="Microsoft YaHei" panose="020B0503020204020204" pitchFamily="34" charset="-122"/>
                    <a:ea typeface="Microsoft YaHei" panose="020B0503020204020204" pitchFamily="34" charset="-122"/>
                  </a:rPr>
                  <a:t>共有</a:t>
                </a:r>
                <a14:m>
                  <m:oMath xmlns:m="http://schemas.openxmlformats.org/officeDocument/2006/math">
                    <m:sSup>
                      <m:sSupPr>
                        <m:ctrlPr>
                          <a:rPr lang="en-US" altLang="zh-CN" b="0" i="1" dirty="0" smtClean="0">
                            <a:solidFill>
                              <a:srgbClr val="000000"/>
                            </a:solidFill>
                            <a:latin typeface="Cambria Math" panose="02040503050406030204" pitchFamily="18" charset="0"/>
                            <a:ea typeface="Microsoft YaHei" panose="020B0503020204020204" pitchFamily="34" charset="-122"/>
                          </a:rPr>
                        </m:ctrlPr>
                      </m:sSupPr>
                      <m:e>
                        <m:r>
                          <a:rPr lang="en-US" altLang="zh-CN" b="0" i="1" dirty="0" smtClean="0">
                            <a:solidFill>
                              <a:srgbClr val="000000"/>
                            </a:solidFill>
                            <a:latin typeface="Cambria Math" panose="02040503050406030204" pitchFamily="18" charset="0"/>
                            <a:ea typeface="Microsoft YaHei" panose="020B0503020204020204" pitchFamily="34" charset="-122"/>
                          </a:rPr>
                          <m:t>2</m:t>
                        </m:r>
                      </m:e>
                      <m:sup>
                        <m:r>
                          <a:rPr lang="en-US" altLang="zh-CN" b="0" i="1" dirty="0" smtClean="0">
                            <a:solidFill>
                              <a:srgbClr val="000000"/>
                            </a:solidFill>
                            <a:latin typeface="Cambria Math" panose="02040503050406030204" pitchFamily="18" charset="0"/>
                            <a:ea typeface="Microsoft YaHei" panose="020B0503020204020204" pitchFamily="34" charset="-122"/>
                          </a:rPr>
                          <m:t>𝑠</m:t>
                        </m:r>
                      </m:sup>
                    </m:sSup>
                  </m:oMath>
                </a14:m>
                <a:r>
                  <a:rPr lang="zh-CN" altLang="en-US" dirty="0">
                    <a:solidFill>
                      <a:srgbClr val="000000"/>
                    </a:solidFill>
                    <a:latin typeface="Microsoft YaHei" panose="020B0503020204020204" pitchFamily="34" charset="-122"/>
                    <a:ea typeface="Microsoft YaHei" panose="020B0503020204020204" pitchFamily="34" charset="-122"/>
                  </a:rPr>
                  <a:t>种结果）</a:t>
                </a:r>
                <a:r>
                  <a:rPr lang="zh-CN" altLang="en-US" dirty="0" smtClean="0">
                    <a:solidFill>
                      <a:srgbClr val="000000"/>
                    </a:solidFill>
                    <a:latin typeface="Microsoft YaHei" panose="020B0503020204020204" pitchFamily="34" charset="-122"/>
                    <a:ea typeface="Microsoft YaHei" panose="020B0503020204020204" pitchFamily="34" charset="-122"/>
                  </a:rPr>
                  <a:t>。</a:t>
                </a:r>
                <a:endParaRPr lang="en-US" altLang="zh-CN" dirty="0" smtClean="0">
                  <a:solidFill>
                    <a:srgbClr val="000000"/>
                  </a:solidFill>
                  <a:latin typeface="Microsoft YaHei" panose="020B0503020204020204" pitchFamily="34" charset="-122"/>
                  <a:ea typeface="Microsoft YaHei" panose="020B0503020204020204" pitchFamily="34" charset="-122"/>
                </a:endParaRPr>
              </a:p>
              <a:p>
                <a:r>
                  <a:rPr lang="zh-CN" altLang="en-US" dirty="0">
                    <a:solidFill>
                      <a:srgbClr val="000000"/>
                    </a:solidFill>
                    <a:latin typeface="Microsoft YaHei" panose="020B0503020204020204" pitchFamily="34" charset="-122"/>
                    <a:ea typeface="Microsoft YaHei" panose="020B0503020204020204" pitchFamily="34" charset="-122"/>
                  </a:rPr>
                  <a:t>不同类的样本经过同一个蕨，得到不同的先验概率分布</a:t>
                </a:r>
                <a:r>
                  <a:rPr lang="zh-CN" altLang="en-US" dirty="0" smtClean="0">
                    <a:solidFill>
                      <a:srgbClr val="000000"/>
                    </a:solidFill>
                    <a:latin typeface="Microsoft YaHei" panose="020B0503020204020204" pitchFamily="34" charset="-122"/>
                    <a:ea typeface="Microsoft YaHei" panose="020B0503020204020204" pitchFamily="34" charset="-122"/>
                  </a:rPr>
                  <a:t>。</a:t>
                </a:r>
                <a:endParaRPr lang="zh-CN" altLang="en-US" dirty="0"/>
              </a:p>
            </p:txBody>
          </p:sp>
        </mc:Choice>
        <mc:Fallback>
          <p:sp>
            <p:nvSpPr>
              <p:cNvPr id="6" name="矩形 5"/>
              <p:cNvSpPr>
                <a:spLocks noRot="1" noChangeAspect="1" noMove="1" noResize="1" noEditPoints="1" noAdjustHandles="1" noChangeArrowheads="1" noChangeShapeType="1" noTextEdit="1"/>
              </p:cNvSpPr>
              <p:nvPr/>
            </p:nvSpPr>
            <p:spPr>
              <a:xfrm>
                <a:off x="933483" y="1411534"/>
                <a:ext cx="10420316" cy="923330"/>
              </a:xfrm>
              <a:prstGeom prst="rect">
                <a:avLst/>
              </a:prstGeom>
              <a:blipFill>
                <a:blip r:embed="rId3"/>
                <a:stretch>
                  <a:fillRect l="-468" t="-3974" r="-410" b="-9272"/>
                </a:stretch>
              </a:blipFill>
            </p:spPr>
            <p:txBody>
              <a:bodyPr/>
              <a:lstStyle/>
              <a:p>
                <a:r>
                  <a:rPr lang="zh-CN" altLang="en-US">
                    <a:noFill/>
                  </a:rPr>
                  <a:t> </a:t>
                </a:r>
              </a:p>
            </p:txBody>
          </p:sp>
        </mc:Fallback>
      </mc:AlternateContent>
      <p:grpSp>
        <p:nvGrpSpPr>
          <p:cNvPr id="3" name="组合 2"/>
          <p:cNvGrpSpPr/>
          <p:nvPr/>
        </p:nvGrpSpPr>
        <p:grpSpPr>
          <a:xfrm>
            <a:off x="933483" y="2879267"/>
            <a:ext cx="10420316" cy="2983163"/>
            <a:chOff x="933483" y="2759998"/>
            <a:chExt cx="10362236" cy="2966536"/>
          </a:xfrm>
        </p:grpSpPr>
        <p:pic>
          <p:nvPicPr>
            <p:cNvPr id="2" name="图片 1"/>
            <p:cNvPicPr>
              <a:picLocks noChangeAspect="1"/>
            </p:cNvPicPr>
            <p:nvPr/>
          </p:nvPicPr>
          <p:blipFill>
            <a:blip r:embed="rId4"/>
            <a:stretch>
              <a:fillRect/>
            </a:stretch>
          </p:blipFill>
          <p:spPr>
            <a:xfrm>
              <a:off x="933483" y="2759998"/>
              <a:ext cx="4682124" cy="2966536"/>
            </a:xfrm>
            <a:prstGeom prst="rect">
              <a:avLst/>
            </a:prstGeom>
          </p:spPr>
        </p:pic>
        <p:pic>
          <p:nvPicPr>
            <p:cNvPr id="7" name="图片 6"/>
            <p:cNvPicPr>
              <a:picLocks noChangeAspect="1"/>
            </p:cNvPicPr>
            <p:nvPr/>
          </p:nvPicPr>
          <p:blipFill>
            <a:blip r:embed="rId5"/>
            <a:stretch>
              <a:fillRect/>
            </a:stretch>
          </p:blipFill>
          <p:spPr>
            <a:xfrm>
              <a:off x="5615607" y="2759998"/>
              <a:ext cx="5680112" cy="2966536"/>
            </a:xfrm>
            <a:prstGeom prst="rect">
              <a:avLst/>
            </a:prstGeom>
          </p:spPr>
        </p:pic>
      </p:grpSp>
    </p:spTree>
    <p:extLst>
      <p:ext uri="{BB962C8B-B14F-4D97-AF65-F5344CB8AC3E}">
        <p14:creationId xmlns:p14="http://schemas.microsoft.com/office/powerpoint/2010/main" val="20514519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95824" y="72000"/>
            <a:ext cx="10257975" cy="914400"/>
          </a:xfrm>
        </p:spPr>
        <p:txBody>
          <a:bodyPr/>
          <a:lstStyle/>
          <a:p>
            <a:r>
              <a:rPr lang="zh-CN" altLang="en-US" dirty="0" smtClean="0"/>
              <a:t>检测模块</a:t>
            </a:r>
            <a:r>
              <a:rPr lang="en-US" altLang="zh-CN" dirty="0" smtClean="0"/>
              <a:t>(Detection</a:t>
            </a:r>
            <a:r>
              <a:rPr lang="en-US" altLang="zh-CN" dirty="0"/>
              <a:t>)</a:t>
            </a:r>
          </a:p>
        </p:txBody>
      </p:sp>
      <p:sp>
        <p:nvSpPr>
          <p:cNvPr id="5" name="矩形 4"/>
          <p:cNvSpPr/>
          <p:nvPr/>
        </p:nvSpPr>
        <p:spPr>
          <a:xfrm>
            <a:off x="1053989" y="731516"/>
            <a:ext cx="7129929" cy="338554"/>
          </a:xfrm>
          <a:prstGeom prst="rect">
            <a:avLst/>
          </a:prstGeom>
        </p:spPr>
        <p:txBody>
          <a:bodyPr wrap="square">
            <a:spAutoFit/>
          </a:bodyPr>
          <a:lstStyle/>
          <a:p>
            <a:r>
              <a:rPr lang="en-US" altLang="zh-CN" sz="1600" dirty="0">
                <a:solidFill>
                  <a:schemeClr val="tx1">
                    <a:lumMod val="50000"/>
                    <a:lumOff val="50000"/>
                  </a:schemeClr>
                </a:solidFill>
              </a:rPr>
              <a:t>Input your information here. Make it longer than the title.. </a:t>
            </a:r>
            <a:endParaRPr lang="zh-CN" altLang="en-US" sz="1600" dirty="0">
              <a:solidFill>
                <a:schemeClr val="tx1">
                  <a:lumMod val="50000"/>
                  <a:lumOff val="50000"/>
                </a:schemeClr>
              </a:solidFill>
            </a:endParaRPr>
          </a:p>
        </p:txBody>
      </p:sp>
      <p:sp>
        <p:nvSpPr>
          <p:cNvPr id="8" name="矩形 7"/>
          <p:cNvSpPr/>
          <p:nvPr/>
        </p:nvSpPr>
        <p:spPr>
          <a:xfrm>
            <a:off x="1095823" y="1472352"/>
            <a:ext cx="10257975" cy="923330"/>
          </a:xfrm>
          <a:prstGeom prst="rect">
            <a:avLst/>
          </a:prstGeom>
        </p:spPr>
        <p:txBody>
          <a:bodyPr wrap="square">
            <a:spAutoFit/>
          </a:bodyPr>
          <a:lstStyle/>
          <a:p>
            <a:r>
              <a:rPr lang="zh-CN" altLang="en-US" dirty="0">
                <a:solidFill>
                  <a:srgbClr val="000000"/>
                </a:solidFill>
                <a:latin typeface="Microsoft YaHei" panose="020B0503020204020204" pitchFamily="34" charset="-122"/>
                <a:ea typeface="Microsoft YaHei" panose="020B0503020204020204" pitchFamily="34" charset="-122"/>
              </a:rPr>
              <a:t>以上过程可以视为对分类器的训练。当有新的未标签样本加入时，假设它经过这个蕨的结果为</a:t>
            </a:r>
            <a:r>
              <a:rPr lang="en-US" altLang="zh-CN" dirty="0">
                <a:solidFill>
                  <a:srgbClr val="000000"/>
                </a:solidFill>
                <a:latin typeface="Microsoft YaHei" panose="020B0503020204020204" pitchFamily="34" charset="-122"/>
                <a:ea typeface="Microsoft YaHei" panose="020B0503020204020204" pitchFamily="34" charset="-122"/>
              </a:rPr>
              <a:t>00011</a:t>
            </a:r>
            <a:r>
              <a:rPr lang="zh-CN" altLang="en-US" dirty="0">
                <a:solidFill>
                  <a:srgbClr val="000000"/>
                </a:solidFill>
                <a:latin typeface="Microsoft YaHei" panose="020B0503020204020204" pitchFamily="34" charset="-122"/>
                <a:ea typeface="Microsoft YaHei" panose="020B0503020204020204" pitchFamily="34" charset="-122"/>
              </a:rPr>
              <a:t>（即</a:t>
            </a:r>
            <a:r>
              <a:rPr lang="en-US" altLang="zh-CN" dirty="0">
                <a:solidFill>
                  <a:srgbClr val="000000"/>
                </a:solidFill>
                <a:latin typeface="Microsoft YaHei" panose="020B0503020204020204" pitchFamily="34" charset="-122"/>
                <a:ea typeface="Microsoft YaHei" panose="020B0503020204020204" pitchFamily="34" charset="-122"/>
              </a:rPr>
              <a:t>3</a:t>
            </a:r>
            <a:r>
              <a:rPr lang="zh-CN" altLang="en-US" dirty="0">
                <a:solidFill>
                  <a:srgbClr val="000000"/>
                </a:solidFill>
                <a:latin typeface="Microsoft YaHei" panose="020B0503020204020204" pitchFamily="34" charset="-122"/>
                <a:ea typeface="Microsoft YaHei" panose="020B0503020204020204" pitchFamily="34" charset="-122"/>
              </a:rPr>
              <a:t>），然后从已知的分布中寻找后验概率最大的一个。由于样本集固定时，右下角公式的分母是相同的，所以只要找在</a:t>
            </a:r>
            <a:r>
              <a:rPr lang="en-US" altLang="zh-CN" dirty="0">
                <a:solidFill>
                  <a:srgbClr val="000000"/>
                </a:solidFill>
                <a:latin typeface="Microsoft YaHei" panose="020B0503020204020204" pitchFamily="34" charset="-122"/>
                <a:ea typeface="Microsoft YaHei" panose="020B0503020204020204" pitchFamily="34" charset="-122"/>
              </a:rPr>
              <a:t>F=3</a:t>
            </a:r>
            <a:r>
              <a:rPr lang="zh-CN" altLang="en-US" dirty="0">
                <a:solidFill>
                  <a:srgbClr val="000000"/>
                </a:solidFill>
                <a:latin typeface="Microsoft YaHei" panose="020B0503020204020204" pitchFamily="34" charset="-122"/>
                <a:ea typeface="Microsoft YaHei" panose="020B0503020204020204" pitchFamily="34" charset="-122"/>
              </a:rPr>
              <a:t>时高度最大的那一类，就是新样本的分类。</a:t>
            </a:r>
            <a:endParaRPr lang="zh-CN" altLang="en-US" dirty="0"/>
          </a:p>
        </p:txBody>
      </p:sp>
      <p:pic>
        <p:nvPicPr>
          <p:cNvPr id="9" name="图片 8"/>
          <p:cNvPicPr>
            <a:picLocks noChangeAspect="1"/>
          </p:cNvPicPr>
          <p:nvPr/>
        </p:nvPicPr>
        <p:blipFill>
          <a:blip r:embed="rId3"/>
          <a:stretch>
            <a:fillRect/>
          </a:stretch>
        </p:blipFill>
        <p:spPr>
          <a:xfrm>
            <a:off x="1095823" y="2797964"/>
            <a:ext cx="5752846" cy="3003698"/>
          </a:xfrm>
          <a:prstGeom prst="rect">
            <a:avLst/>
          </a:prstGeom>
        </p:spPr>
      </p:pic>
      <p:sp>
        <p:nvSpPr>
          <p:cNvPr id="10" name="矩形 9"/>
          <p:cNvSpPr/>
          <p:nvPr/>
        </p:nvSpPr>
        <p:spPr>
          <a:xfrm>
            <a:off x="7325136" y="3422650"/>
            <a:ext cx="4028662" cy="1754326"/>
          </a:xfrm>
          <a:prstGeom prst="rect">
            <a:avLst/>
          </a:prstGeom>
        </p:spPr>
        <p:txBody>
          <a:bodyPr wrap="square">
            <a:spAutoFit/>
          </a:bodyPr>
          <a:lstStyle/>
          <a:p>
            <a:r>
              <a:rPr lang="zh-CN" altLang="en-US" dirty="0">
                <a:solidFill>
                  <a:srgbClr val="000000"/>
                </a:solidFill>
                <a:latin typeface="Microsoft YaHei" panose="020B0503020204020204" pitchFamily="34" charset="-122"/>
                <a:ea typeface="Microsoft YaHei" panose="020B0503020204020204" pitchFamily="34" charset="-122"/>
              </a:rPr>
              <a:t>只用一个蕨进行分类会有较大的偶然性。另取</a:t>
            </a:r>
            <a:r>
              <a:rPr lang="en-US" altLang="zh-CN" dirty="0">
                <a:solidFill>
                  <a:srgbClr val="000000"/>
                </a:solidFill>
                <a:latin typeface="Microsoft YaHei" panose="020B0503020204020204" pitchFamily="34" charset="-122"/>
                <a:ea typeface="Microsoft YaHei" panose="020B0503020204020204" pitchFamily="34" charset="-122"/>
              </a:rPr>
              <a:t>5</a:t>
            </a:r>
            <a:r>
              <a:rPr lang="zh-CN" altLang="en-US" dirty="0">
                <a:solidFill>
                  <a:srgbClr val="000000"/>
                </a:solidFill>
                <a:latin typeface="Microsoft YaHei" panose="020B0503020204020204" pitchFamily="34" charset="-122"/>
                <a:ea typeface="Microsoft YaHei" panose="020B0503020204020204" pitchFamily="34" charset="-122"/>
              </a:rPr>
              <a:t>个新的特征值就可以构成新的蕨。用很多个蕨对同一样本分类，投票数最大的类就作为新样本的分类，这样在很大程度上提高了分类器的准确度。</a:t>
            </a:r>
            <a:endParaRPr lang="zh-CN" altLang="en-US" dirty="0"/>
          </a:p>
        </p:txBody>
      </p:sp>
    </p:spTree>
    <p:extLst>
      <p:ext uri="{BB962C8B-B14F-4D97-AF65-F5344CB8AC3E}">
        <p14:creationId xmlns:p14="http://schemas.microsoft.com/office/powerpoint/2010/main" val="12778275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95824" y="72000"/>
            <a:ext cx="10257975" cy="914400"/>
          </a:xfrm>
        </p:spPr>
        <p:txBody>
          <a:bodyPr/>
          <a:lstStyle/>
          <a:p>
            <a:r>
              <a:rPr lang="zh-CN" altLang="en-US" dirty="0" smtClean="0"/>
              <a:t>检测模块</a:t>
            </a:r>
            <a:r>
              <a:rPr lang="en-US" altLang="zh-CN" dirty="0" smtClean="0"/>
              <a:t>(Detection</a:t>
            </a:r>
            <a:r>
              <a:rPr lang="en-US" altLang="zh-CN" dirty="0"/>
              <a:t>)</a:t>
            </a:r>
          </a:p>
        </p:txBody>
      </p:sp>
      <p:sp>
        <p:nvSpPr>
          <p:cNvPr id="5" name="矩形 4"/>
          <p:cNvSpPr/>
          <p:nvPr/>
        </p:nvSpPr>
        <p:spPr>
          <a:xfrm>
            <a:off x="1053989" y="731516"/>
            <a:ext cx="7129929" cy="338554"/>
          </a:xfrm>
          <a:prstGeom prst="rect">
            <a:avLst/>
          </a:prstGeom>
        </p:spPr>
        <p:txBody>
          <a:bodyPr wrap="square">
            <a:spAutoFit/>
          </a:bodyPr>
          <a:lstStyle/>
          <a:p>
            <a:r>
              <a:rPr lang="en-US" altLang="zh-CN" sz="1600" dirty="0">
                <a:solidFill>
                  <a:schemeClr val="tx1">
                    <a:lumMod val="50000"/>
                    <a:lumOff val="50000"/>
                  </a:schemeClr>
                </a:solidFill>
              </a:rPr>
              <a:t>Input your information here. Make it longer than the title.. </a:t>
            </a:r>
            <a:endParaRPr lang="zh-CN" altLang="en-US" sz="1600" dirty="0">
              <a:solidFill>
                <a:schemeClr val="tx1">
                  <a:lumMod val="50000"/>
                  <a:lumOff val="50000"/>
                </a:schemeClr>
              </a:solidFill>
            </a:endParaRPr>
          </a:p>
        </p:txBody>
      </p:sp>
      <p:sp>
        <p:nvSpPr>
          <p:cNvPr id="3" name="矩形 2"/>
          <p:cNvSpPr/>
          <p:nvPr/>
        </p:nvSpPr>
        <p:spPr>
          <a:xfrm>
            <a:off x="1095824" y="1166501"/>
            <a:ext cx="10867576" cy="923330"/>
          </a:xfrm>
          <a:prstGeom prst="rect">
            <a:avLst/>
          </a:prstGeom>
        </p:spPr>
        <p:txBody>
          <a:bodyPr wrap="square">
            <a:spAutoFit/>
          </a:bodyPr>
          <a:lstStyle/>
          <a:p>
            <a:r>
              <a:rPr lang="zh-CN" altLang="zh-CN" dirty="0">
                <a:solidFill>
                  <a:srgbClr val="000000"/>
                </a:solidFill>
                <a:latin typeface="Microsoft YaHei" panose="020B0503020204020204" pitchFamily="34" charset="-122"/>
                <a:ea typeface="Microsoft YaHei" panose="020B0503020204020204" pitchFamily="34" charset="-122"/>
              </a:rPr>
              <a:t>最近邻分类器（Nearest Neighbor Classifier</a:t>
            </a:r>
            <a:r>
              <a:rPr lang="zh-CN" altLang="zh-CN" dirty="0" smtClean="0">
                <a:solidFill>
                  <a:srgbClr val="000000"/>
                </a:solidFill>
                <a:latin typeface="Microsoft YaHei" panose="020B0503020204020204" pitchFamily="34" charset="-122"/>
                <a:ea typeface="Microsoft YaHei" panose="020B0503020204020204" pitchFamily="34" charset="-122"/>
              </a:rPr>
              <a:t>）计算</a:t>
            </a:r>
            <a:r>
              <a:rPr lang="zh-CN" altLang="zh-CN" dirty="0">
                <a:solidFill>
                  <a:srgbClr val="000000"/>
                </a:solidFill>
                <a:latin typeface="Microsoft YaHei" panose="020B0503020204020204" pitchFamily="34" charset="-122"/>
                <a:ea typeface="Microsoft YaHei" panose="020B0503020204020204" pitchFamily="34" charset="-122"/>
              </a:rPr>
              <a:t>新样本的相对相似度，如大于0.6，则认为是正样本。相似度规定如下</a:t>
            </a:r>
            <a:r>
              <a:rPr lang="zh-CN" altLang="zh-CN" dirty="0" smtClean="0">
                <a:solidFill>
                  <a:srgbClr val="000000"/>
                </a:solidFill>
                <a:latin typeface="Microsoft YaHei" panose="020B0503020204020204" pitchFamily="34" charset="-122"/>
                <a:ea typeface="Microsoft YaHei" panose="020B0503020204020204" pitchFamily="34" charset="-122"/>
              </a:rPr>
              <a:t>：</a:t>
            </a:r>
            <a:endParaRPr lang="en-US" altLang="zh-CN" dirty="0" smtClean="0">
              <a:solidFill>
                <a:srgbClr val="000000"/>
              </a:solidFill>
              <a:latin typeface="Microsoft YaHei" panose="020B0503020204020204" pitchFamily="34" charset="-122"/>
              <a:ea typeface="Microsoft YaHei" panose="020B0503020204020204" pitchFamily="34" charset="-122"/>
            </a:endParaRPr>
          </a:p>
          <a:p>
            <a:endParaRPr lang="zh-CN" altLang="zh-CN" dirty="0">
              <a:solidFill>
                <a:srgbClr val="000000"/>
              </a:solidFill>
              <a:latin typeface="Microsoft YaHei" panose="020B0503020204020204" pitchFamily="34" charset="-122"/>
              <a:ea typeface="Microsoft YaHei" panose="020B0503020204020204" pitchFamily="34" charset="-122"/>
            </a:endParaRPr>
          </a:p>
        </p:txBody>
      </p:sp>
      <p:sp>
        <p:nvSpPr>
          <p:cNvPr id="10" name="矩形 9"/>
          <p:cNvSpPr/>
          <p:nvPr/>
        </p:nvSpPr>
        <p:spPr>
          <a:xfrm>
            <a:off x="4131733" y="2895545"/>
            <a:ext cx="6096000" cy="646331"/>
          </a:xfrm>
          <a:prstGeom prst="rect">
            <a:avLst/>
          </a:prstGeom>
        </p:spPr>
        <p:txBody>
          <a:bodyPr>
            <a:spAutoFit/>
          </a:bodyPr>
          <a:lstStyle/>
          <a:p>
            <a:r>
              <a:rPr lang="zh-CN" altLang="zh-CN" dirty="0">
                <a:solidFill>
                  <a:srgbClr val="000000"/>
                </a:solidFill>
                <a:latin typeface="Microsoft YaHei" panose="020B0503020204020204" pitchFamily="34" charset="-122"/>
                <a:ea typeface="Microsoft YaHei" panose="020B0503020204020204" pitchFamily="34" charset="-122"/>
              </a:rPr>
              <a:t>图像元pi和pj的相似度，公式里的N是规范化的相关系数，所以S的取值范围就在[0,1]</a:t>
            </a:r>
            <a:r>
              <a:rPr lang="zh-CN" altLang="zh-CN" dirty="0" smtClean="0">
                <a:solidFill>
                  <a:srgbClr val="000000"/>
                </a:solidFill>
                <a:latin typeface="Microsoft YaHei" panose="020B0503020204020204" pitchFamily="34" charset="-122"/>
                <a:ea typeface="Microsoft YaHei" panose="020B0503020204020204" pitchFamily="34" charset="-122"/>
              </a:rPr>
              <a:t>之间</a:t>
            </a:r>
            <a:endParaRPr lang="zh-CN" altLang="zh-CN" dirty="0">
              <a:solidFill>
                <a:srgbClr val="000000"/>
              </a:solidFill>
              <a:latin typeface="Microsoft YaHei" panose="020B0503020204020204" pitchFamily="34" charset="-122"/>
              <a:ea typeface="Microsoft YaHei" panose="020B0503020204020204" pitchFamily="34" charset="-122"/>
            </a:endParaRPr>
          </a:p>
        </p:txBody>
      </p:sp>
      <p:sp>
        <p:nvSpPr>
          <p:cNvPr id="11" name="矩形 10"/>
          <p:cNvSpPr/>
          <p:nvPr/>
        </p:nvSpPr>
        <p:spPr>
          <a:xfrm>
            <a:off x="4131733" y="3928190"/>
            <a:ext cx="1800493" cy="369332"/>
          </a:xfrm>
          <a:prstGeom prst="rect">
            <a:avLst/>
          </a:prstGeom>
        </p:spPr>
        <p:txBody>
          <a:bodyPr wrap="none">
            <a:spAutoFit/>
          </a:bodyPr>
          <a:lstStyle/>
          <a:p>
            <a:r>
              <a:rPr lang="zh-CN" altLang="zh-CN" dirty="0">
                <a:solidFill>
                  <a:srgbClr val="000000"/>
                </a:solidFill>
                <a:latin typeface="Microsoft YaHei" panose="020B0503020204020204" pitchFamily="34" charset="-122"/>
                <a:ea typeface="Microsoft YaHei" panose="020B0503020204020204" pitchFamily="34" charset="-122"/>
              </a:rPr>
              <a:t>正最近邻</a:t>
            </a:r>
            <a:r>
              <a:rPr lang="zh-CN" altLang="zh-CN" dirty="0" smtClean="0">
                <a:solidFill>
                  <a:srgbClr val="000000"/>
                </a:solidFill>
                <a:latin typeface="Microsoft YaHei" panose="020B0503020204020204" pitchFamily="34" charset="-122"/>
                <a:ea typeface="Microsoft YaHei" panose="020B0503020204020204" pitchFamily="34" charset="-122"/>
              </a:rPr>
              <a:t>相似度</a:t>
            </a:r>
            <a:endParaRPr lang="zh-CN" altLang="zh-CN" dirty="0">
              <a:solidFill>
                <a:srgbClr val="000000"/>
              </a:solidFill>
              <a:latin typeface="Microsoft YaHei" panose="020B0503020204020204" pitchFamily="34" charset="-122"/>
              <a:ea typeface="Microsoft YaHei" panose="020B0503020204020204" pitchFamily="34" charset="-122"/>
            </a:endParaRPr>
          </a:p>
        </p:txBody>
      </p:sp>
      <p:sp>
        <p:nvSpPr>
          <p:cNvPr id="12" name="矩形 11"/>
          <p:cNvSpPr/>
          <p:nvPr/>
        </p:nvSpPr>
        <p:spPr>
          <a:xfrm>
            <a:off x="4131732" y="4297522"/>
            <a:ext cx="1800493" cy="369332"/>
          </a:xfrm>
          <a:prstGeom prst="rect">
            <a:avLst/>
          </a:prstGeom>
        </p:spPr>
        <p:txBody>
          <a:bodyPr wrap="none">
            <a:spAutoFit/>
          </a:bodyPr>
          <a:lstStyle/>
          <a:p>
            <a:r>
              <a:rPr lang="zh-CN" altLang="zh-CN" dirty="0">
                <a:solidFill>
                  <a:srgbClr val="000000"/>
                </a:solidFill>
                <a:latin typeface="Microsoft YaHei" panose="020B0503020204020204" pitchFamily="34" charset="-122"/>
                <a:ea typeface="Microsoft YaHei" panose="020B0503020204020204" pitchFamily="34" charset="-122"/>
              </a:rPr>
              <a:t>负最近邻</a:t>
            </a:r>
            <a:r>
              <a:rPr lang="zh-CN" altLang="zh-CN" dirty="0" smtClean="0">
                <a:solidFill>
                  <a:srgbClr val="000000"/>
                </a:solidFill>
                <a:latin typeface="Microsoft YaHei" panose="020B0503020204020204" pitchFamily="34" charset="-122"/>
                <a:ea typeface="Microsoft YaHei" panose="020B0503020204020204" pitchFamily="34" charset="-122"/>
              </a:rPr>
              <a:t>相似度</a:t>
            </a:r>
            <a:endParaRPr lang="zh-CN" altLang="zh-CN" dirty="0">
              <a:solidFill>
                <a:srgbClr val="000000"/>
              </a:solidFill>
              <a:latin typeface="Microsoft YaHei" panose="020B0503020204020204" pitchFamily="34" charset="-122"/>
              <a:ea typeface="Microsoft YaHei" panose="020B0503020204020204" pitchFamily="34" charset="-122"/>
            </a:endParaRPr>
          </a:p>
        </p:txBody>
      </p:sp>
      <p:sp>
        <p:nvSpPr>
          <p:cNvPr id="13" name="矩形 12"/>
          <p:cNvSpPr/>
          <p:nvPr/>
        </p:nvSpPr>
        <p:spPr>
          <a:xfrm>
            <a:off x="4131732" y="5076174"/>
            <a:ext cx="6849534" cy="369332"/>
          </a:xfrm>
          <a:prstGeom prst="rect">
            <a:avLst/>
          </a:prstGeom>
        </p:spPr>
        <p:txBody>
          <a:bodyPr wrap="square">
            <a:spAutoFit/>
          </a:bodyPr>
          <a:lstStyle/>
          <a:p>
            <a:r>
              <a:rPr lang="zh-CN" altLang="zh-CN" dirty="0">
                <a:solidFill>
                  <a:srgbClr val="000000"/>
                </a:solidFill>
                <a:latin typeface="Microsoft YaHei" panose="020B0503020204020204" pitchFamily="34" charset="-122"/>
                <a:ea typeface="Microsoft YaHei" panose="020B0503020204020204" pitchFamily="34" charset="-122"/>
              </a:rPr>
              <a:t>相对相似度，取值范围在[0,1]之间，值越大代表相似度越</a:t>
            </a:r>
            <a:r>
              <a:rPr lang="zh-CN" altLang="zh-CN" dirty="0" smtClean="0">
                <a:solidFill>
                  <a:srgbClr val="000000"/>
                </a:solidFill>
                <a:latin typeface="Microsoft YaHei" panose="020B0503020204020204" pitchFamily="34" charset="-122"/>
                <a:ea typeface="Microsoft YaHei" panose="020B0503020204020204" pitchFamily="34" charset="-122"/>
              </a:rPr>
              <a:t>高</a:t>
            </a:r>
            <a:endParaRPr lang="zh-CN" altLang="zh-CN" dirty="0">
              <a:solidFill>
                <a:srgbClr val="000000"/>
              </a:solidFill>
              <a:latin typeface="Microsoft YaHei" panose="020B0503020204020204" pitchFamily="34" charset="-122"/>
              <a:ea typeface="Microsoft YaHei" panose="020B0503020204020204" pitchFamily="34" charset="-122"/>
            </a:endParaRPr>
          </a:p>
        </p:txBody>
      </p:sp>
      <p:grpSp>
        <p:nvGrpSpPr>
          <p:cNvPr id="14" name="组合 13"/>
          <p:cNvGrpSpPr/>
          <p:nvPr/>
        </p:nvGrpSpPr>
        <p:grpSpPr>
          <a:xfrm>
            <a:off x="1145179" y="2089831"/>
            <a:ext cx="4104154" cy="3355675"/>
            <a:chOff x="1145179" y="2089831"/>
            <a:chExt cx="4104154" cy="3355675"/>
          </a:xfrm>
        </p:grpSpPr>
        <p:grpSp>
          <p:nvGrpSpPr>
            <p:cNvPr id="9" name="组合 8"/>
            <p:cNvGrpSpPr/>
            <p:nvPr/>
          </p:nvGrpSpPr>
          <p:grpSpPr>
            <a:xfrm>
              <a:off x="1145179" y="2089831"/>
              <a:ext cx="4104154" cy="3355675"/>
              <a:chOff x="1161216" y="1423501"/>
              <a:chExt cx="5437717" cy="4446034"/>
            </a:xfrm>
          </p:grpSpPr>
          <p:grpSp>
            <p:nvGrpSpPr>
              <p:cNvPr id="6" name="组合 5"/>
              <p:cNvGrpSpPr/>
              <p:nvPr/>
            </p:nvGrpSpPr>
            <p:grpSpPr>
              <a:xfrm>
                <a:off x="1206308" y="2771669"/>
                <a:ext cx="3207106" cy="3097866"/>
                <a:chOff x="997514" y="2490606"/>
                <a:chExt cx="2493948" cy="2409000"/>
              </a:xfrm>
            </p:grpSpPr>
            <p:pic>
              <p:nvPicPr>
                <p:cNvPr id="2050" name="Picture 2" descr="similarity-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7514" y="2490606"/>
                  <a:ext cx="1838325" cy="447675"/>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similarity-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4962" y="3416141"/>
                  <a:ext cx="2466975" cy="4000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ilarity-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4962" y="3748603"/>
                  <a:ext cx="2476500" cy="390525"/>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similarity-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4962" y="4470981"/>
                  <a:ext cx="1057275" cy="4286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组合 7"/>
              <p:cNvGrpSpPr/>
              <p:nvPr/>
            </p:nvGrpSpPr>
            <p:grpSpPr>
              <a:xfrm>
                <a:off x="1161216" y="1423501"/>
                <a:ext cx="5437717" cy="476250"/>
                <a:chOff x="1161216" y="1423501"/>
                <a:chExt cx="5437717" cy="476250"/>
              </a:xfrm>
            </p:grpSpPr>
            <p:pic>
              <p:nvPicPr>
                <p:cNvPr id="2" name="图片 1"/>
                <p:cNvPicPr>
                  <a:picLocks noChangeAspect="1"/>
                </p:cNvPicPr>
                <p:nvPr/>
              </p:nvPicPr>
              <p:blipFill>
                <a:blip r:embed="rId8"/>
                <a:stretch>
                  <a:fillRect/>
                </a:stretch>
              </p:blipFill>
              <p:spPr>
                <a:xfrm>
                  <a:off x="2436508" y="1467028"/>
                  <a:ext cx="4162425" cy="428625"/>
                </a:xfrm>
                <a:prstGeom prst="rect">
                  <a:avLst/>
                </a:prstGeom>
              </p:spPr>
            </p:pic>
            <p:pic>
              <p:nvPicPr>
                <p:cNvPr id="7" name="图片 6"/>
                <p:cNvPicPr>
                  <a:picLocks noChangeAspect="1"/>
                </p:cNvPicPr>
                <p:nvPr/>
              </p:nvPicPr>
              <p:blipFill>
                <a:blip r:embed="rId9"/>
                <a:stretch>
                  <a:fillRect/>
                </a:stretch>
              </p:blipFill>
              <p:spPr>
                <a:xfrm>
                  <a:off x="1161216" y="1423501"/>
                  <a:ext cx="1114425" cy="476250"/>
                </a:xfrm>
                <a:prstGeom prst="rect">
                  <a:avLst/>
                </a:prstGeom>
              </p:spPr>
            </p:pic>
          </p:grpSp>
        </p:grpSp>
        <p:graphicFrame>
          <p:nvGraphicFramePr>
            <p:cNvPr id="18" name="对象 17"/>
            <p:cNvGraphicFramePr>
              <a:graphicFrameLocks noChangeAspect="1"/>
            </p:cNvGraphicFramePr>
            <p:nvPr>
              <p:extLst>
                <p:ext uri="{D42A27DB-BD31-4B8C-83A1-F6EECF244321}">
                  <p14:modId xmlns:p14="http://schemas.microsoft.com/office/powerpoint/2010/main" val="1395805920"/>
                </p:ext>
              </p:extLst>
            </p:nvPr>
          </p:nvGraphicFramePr>
          <p:xfrm>
            <a:off x="1196147" y="2436925"/>
            <a:ext cx="2482376" cy="670446"/>
          </p:xfrm>
          <a:graphic>
            <a:graphicData uri="http://schemas.openxmlformats.org/presentationml/2006/ole">
              <mc:AlternateContent xmlns:mc="http://schemas.openxmlformats.org/markup-compatibility/2006">
                <mc:Choice xmlns:v="urn:schemas-microsoft-com:vml" Requires="v">
                  <p:oleObj spid="_x0000_s3107" name="AxMath" r:id="rId10" imgW="2477160" imgH="661680" progId="Equation.AxMath">
                    <p:embed/>
                  </p:oleObj>
                </mc:Choice>
                <mc:Fallback>
                  <p:oleObj name="AxMath" r:id="rId10" imgW="2477160" imgH="661680" progId="Equation.AxMath">
                    <p:embed/>
                    <p:pic>
                      <p:nvPicPr>
                        <p:cNvPr id="6" name="对象 5"/>
                        <p:cNvPicPr>
                          <a:picLocks noChangeAspect="1" noChangeArrowheads="1"/>
                        </p:cNvPicPr>
                        <p:nvPr/>
                      </p:nvPicPr>
                      <p:blipFill>
                        <a:blip r:embed="rId11"/>
                        <a:srcRect/>
                        <a:stretch>
                          <a:fillRect/>
                        </a:stretch>
                      </p:blipFill>
                      <p:spPr bwMode="auto">
                        <a:xfrm>
                          <a:off x="1196147" y="2436925"/>
                          <a:ext cx="2482376" cy="670446"/>
                        </a:xfrm>
                        <a:prstGeom prst="rect">
                          <a:avLst/>
                        </a:prstGeom>
                        <a:noFill/>
                      </p:spPr>
                    </p:pic>
                  </p:oleObj>
                </mc:Fallback>
              </mc:AlternateContent>
            </a:graphicData>
          </a:graphic>
        </p:graphicFrame>
      </p:grpSp>
      <p:pic>
        <p:nvPicPr>
          <p:cNvPr id="16" name="图片 15"/>
          <p:cNvPicPr>
            <a:picLocks noChangeAspect="1"/>
          </p:cNvPicPr>
          <p:nvPr/>
        </p:nvPicPr>
        <p:blipFill>
          <a:blip r:embed="rId12"/>
          <a:stretch>
            <a:fillRect/>
          </a:stretch>
        </p:blipFill>
        <p:spPr>
          <a:xfrm>
            <a:off x="1196147" y="5651736"/>
            <a:ext cx="1538586" cy="298607"/>
          </a:xfrm>
          <a:prstGeom prst="rect">
            <a:avLst/>
          </a:prstGeom>
        </p:spPr>
      </p:pic>
    </p:spTree>
    <p:extLst>
      <p:ext uri="{BB962C8B-B14F-4D97-AF65-F5344CB8AC3E}">
        <p14:creationId xmlns:p14="http://schemas.microsoft.com/office/powerpoint/2010/main" val="40598123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95824" y="72000"/>
            <a:ext cx="10257975" cy="914400"/>
          </a:xfrm>
        </p:spPr>
        <p:txBody>
          <a:bodyPr/>
          <a:lstStyle/>
          <a:p>
            <a:r>
              <a:rPr lang="zh-CN" altLang="en-US" dirty="0" smtClean="0"/>
              <a:t>检测模块</a:t>
            </a:r>
            <a:r>
              <a:rPr lang="en-US" altLang="zh-CN" dirty="0" smtClean="0"/>
              <a:t>(Detection</a:t>
            </a:r>
            <a:r>
              <a:rPr lang="en-US" altLang="zh-CN" dirty="0"/>
              <a:t>)</a:t>
            </a:r>
          </a:p>
        </p:txBody>
      </p:sp>
      <p:sp>
        <p:nvSpPr>
          <p:cNvPr id="5" name="矩形 4"/>
          <p:cNvSpPr/>
          <p:nvPr/>
        </p:nvSpPr>
        <p:spPr>
          <a:xfrm>
            <a:off x="1053989" y="731516"/>
            <a:ext cx="7129929" cy="338554"/>
          </a:xfrm>
          <a:prstGeom prst="rect">
            <a:avLst/>
          </a:prstGeom>
        </p:spPr>
        <p:txBody>
          <a:bodyPr wrap="square">
            <a:spAutoFit/>
          </a:bodyPr>
          <a:lstStyle/>
          <a:p>
            <a:r>
              <a:rPr lang="en-US" altLang="zh-CN" sz="1600" dirty="0">
                <a:solidFill>
                  <a:schemeClr val="tx1">
                    <a:lumMod val="50000"/>
                    <a:lumOff val="50000"/>
                  </a:schemeClr>
                </a:solidFill>
              </a:rPr>
              <a:t>Input your information here. Make it longer than the title.. </a:t>
            </a:r>
            <a:endParaRPr lang="zh-CN" altLang="en-US" sz="1600" dirty="0">
              <a:solidFill>
                <a:schemeClr val="tx1">
                  <a:lumMod val="50000"/>
                  <a:lumOff val="50000"/>
                </a:schemeClr>
              </a:solidFill>
            </a:endParaRPr>
          </a:p>
        </p:txBody>
      </p:sp>
      <p:sp>
        <p:nvSpPr>
          <p:cNvPr id="2" name="矩形 1"/>
          <p:cNvSpPr/>
          <p:nvPr/>
        </p:nvSpPr>
        <p:spPr>
          <a:xfrm>
            <a:off x="1095824" y="2136982"/>
            <a:ext cx="10257975" cy="2862322"/>
          </a:xfrm>
          <a:prstGeom prst="rect">
            <a:avLst/>
          </a:prstGeom>
        </p:spPr>
        <p:txBody>
          <a:bodyPr wrap="square">
            <a:spAutoFit/>
          </a:bodyPr>
          <a:lstStyle/>
          <a:p>
            <a:r>
              <a:rPr lang="en-US" altLang="zh-CN" dirty="0">
                <a:solidFill>
                  <a:srgbClr val="000000"/>
                </a:solidFill>
                <a:latin typeface="Microsoft YaHei" panose="020B0503020204020204" pitchFamily="34" charset="-122"/>
                <a:ea typeface="Microsoft YaHei" panose="020B0503020204020204" pitchFamily="34" charset="-122"/>
              </a:rPr>
              <a:t>D</a:t>
            </a:r>
            <a:r>
              <a:rPr lang="zh-CN" altLang="en-US" dirty="0" smtClean="0">
                <a:solidFill>
                  <a:srgbClr val="000000"/>
                </a:solidFill>
                <a:latin typeface="Microsoft YaHei" panose="020B0503020204020204" pitchFamily="34" charset="-122"/>
                <a:ea typeface="Microsoft YaHei" panose="020B0503020204020204" pitchFamily="34" charset="-122"/>
              </a:rPr>
              <a:t>etection</a:t>
            </a:r>
            <a:r>
              <a:rPr lang="zh-CN" altLang="en-US" dirty="0">
                <a:solidFill>
                  <a:srgbClr val="000000"/>
                </a:solidFill>
                <a:latin typeface="Microsoft YaHei" panose="020B0503020204020204" pitchFamily="34" charset="-122"/>
                <a:ea typeface="Microsoft YaHei" panose="020B0503020204020204" pitchFamily="34" charset="-122"/>
              </a:rPr>
              <a:t>模块是一个三层的级联</a:t>
            </a:r>
            <a:r>
              <a:rPr lang="zh-CN" altLang="en-US" dirty="0" smtClean="0">
                <a:solidFill>
                  <a:srgbClr val="000000"/>
                </a:solidFill>
                <a:latin typeface="Microsoft YaHei" panose="020B0503020204020204" pitchFamily="34" charset="-122"/>
                <a:ea typeface="Microsoft YaHei" panose="020B0503020204020204" pitchFamily="34" charset="-122"/>
              </a:rPr>
              <a:t>分类器（滤波器）：</a:t>
            </a:r>
            <a:endParaRPr lang="en-US" altLang="zh-CN" dirty="0" smtClean="0">
              <a:solidFill>
                <a:srgbClr val="000000"/>
              </a:solidFill>
              <a:latin typeface="Microsoft YaHei" panose="020B0503020204020204" pitchFamily="34" charset="-122"/>
              <a:ea typeface="Microsoft YaHei" panose="020B0503020204020204" pitchFamily="34" charset="-122"/>
            </a:endParaRPr>
          </a:p>
          <a:p>
            <a:endParaRPr lang="en-US" altLang="zh-CN" dirty="0" smtClean="0">
              <a:solidFill>
                <a:srgbClr val="0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dirty="0" smtClean="0">
                <a:solidFill>
                  <a:srgbClr val="000000"/>
                </a:solidFill>
                <a:latin typeface="Microsoft YaHei" panose="020B0503020204020204" pitchFamily="34" charset="-122"/>
                <a:ea typeface="Microsoft YaHei" panose="020B0503020204020204" pitchFamily="34" charset="-122"/>
              </a:rPr>
              <a:t>第一</a:t>
            </a:r>
            <a:r>
              <a:rPr lang="zh-CN" altLang="en-US" dirty="0">
                <a:solidFill>
                  <a:srgbClr val="000000"/>
                </a:solidFill>
                <a:latin typeface="Microsoft YaHei" panose="020B0503020204020204" pitchFamily="34" charset="-122"/>
                <a:ea typeface="Microsoft YaHei" panose="020B0503020204020204" pitchFamily="34" charset="-122"/>
              </a:rPr>
              <a:t>层：方差分类器，若</a:t>
            </a:r>
            <a:r>
              <a:rPr lang="zh-CN" altLang="en-US" dirty="0" smtClean="0">
                <a:solidFill>
                  <a:srgbClr val="000000"/>
                </a:solidFill>
                <a:latin typeface="Microsoft YaHei" panose="020B0503020204020204" pitchFamily="34" charset="-122"/>
                <a:ea typeface="Microsoft YaHei" panose="020B0503020204020204" pitchFamily="34" charset="-122"/>
              </a:rPr>
              <a:t>图像元（</a:t>
            </a:r>
            <a:r>
              <a:rPr lang="en-US" altLang="zh-CN" dirty="0" smtClean="0">
                <a:solidFill>
                  <a:srgbClr val="000000"/>
                </a:solidFill>
                <a:latin typeface="Microsoft YaHei" panose="020B0503020204020204" pitchFamily="34" charset="-122"/>
                <a:ea typeface="Microsoft YaHei" panose="020B0503020204020204" pitchFamily="34" charset="-122"/>
              </a:rPr>
              <a:t>patch</a:t>
            </a:r>
            <a:r>
              <a:rPr lang="zh-CN" altLang="en-US" dirty="0" smtClean="0">
                <a:solidFill>
                  <a:srgbClr val="000000"/>
                </a:solidFill>
                <a:latin typeface="Microsoft YaHei" panose="020B0503020204020204" pitchFamily="34" charset="-122"/>
                <a:ea typeface="Microsoft YaHei" panose="020B0503020204020204" pitchFamily="34" charset="-122"/>
              </a:rPr>
              <a:t>）的</a:t>
            </a:r>
            <a:r>
              <a:rPr lang="zh-CN" altLang="en-US" dirty="0">
                <a:solidFill>
                  <a:srgbClr val="000000"/>
                </a:solidFill>
                <a:latin typeface="Microsoft YaHei" panose="020B0503020204020204" pitchFamily="34" charset="-122"/>
                <a:ea typeface="Microsoft YaHei" panose="020B0503020204020204" pitchFamily="34" charset="-122"/>
              </a:rPr>
              <a:t>方差小于方差在线模型的一半，则认为这些是背景（认为目标方差比较大），丢弃这些图像片不要</a:t>
            </a:r>
            <a:r>
              <a:rPr lang="zh-CN" altLang="en-US" dirty="0" smtClean="0">
                <a:solidFill>
                  <a:srgbClr val="000000"/>
                </a:solidFill>
                <a:latin typeface="Microsoft YaHei" panose="020B0503020204020204" pitchFamily="34" charset="-122"/>
                <a:ea typeface="Microsoft YaHei" panose="020B0503020204020204" pitchFamily="34" charset="-122"/>
              </a:rPr>
              <a:t>。</a:t>
            </a:r>
            <a:endParaRPr lang="en-US" altLang="zh-CN" dirty="0" smtClean="0">
              <a:solidFill>
                <a:srgbClr val="0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endParaRPr lang="en-US" altLang="zh-CN" dirty="0" smtClean="0">
              <a:solidFill>
                <a:srgbClr val="0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dirty="0" smtClean="0">
                <a:solidFill>
                  <a:srgbClr val="000000"/>
                </a:solidFill>
                <a:latin typeface="Microsoft YaHei" panose="020B0503020204020204" pitchFamily="34" charset="-122"/>
                <a:ea typeface="Microsoft YaHei" panose="020B0503020204020204" pitchFamily="34" charset="-122"/>
              </a:rPr>
              <a:t>第二</a:t>
            </a:r>
            <a:r>
              <a:rPr lang="zh-CN" altLang="en-US" dirty="0">
                <a:solidFill>
                  <a:srgbClr val="000000"/>
                </a:solidFill>
                <a:latin typeface="Microsoft YaHei" panose="020B0503020204020204" pitchFamily="34" charset="-122"/>
                <a:ea typeface="Microsoft YaHei" panose="020B0503020204020204" pitchFamily="34" charset="-122"/>
              </a:rPr>
              <a:t>层：RandomFern分类器，利用RandomFern在线模型计算每个图像片的</a:t>
            </a:r>
            <a:r>
              <a:rPr lang="zh-CN" altLang="en-US" dirty="0" smtClean="0">
                <a:solidFill>
                  <a:srgbClr val="000000"/>
                </a:solidFill>
                <a:latin typeface="Microsoft YaHei" panose="020B0503020204020204" pitchFamily="34" charset="-122"/>
                <a:ea typeface="Microsoft YaHei" panose="020B0503020204020204" pitchFamily="34" charset="-122"/>
              </a:rPr>
              <a:t>后验概率，若</a:t>
            </a:r>
            <a:r>
              <a:rPr lang="zh-CN" altLang="en-US" dirty="0">
                <a:solidFill>
                  <a:srgbClr val="000000"/>
                </a:solidFill>
                <a:latin typeface="Microsoft YaHei" panose="020B0503020204020204" pitchFamily="34" charset="-122"/>
                <a:ea typeface="Microsoft YaHei" panose="020B0503020204020204" pitchFamily="34" charset="-122"/>
              </a:rPr>
              <a:t>小于阈值，则可以丢弃这些</a:t>
            </a:r>
            <a:r>
              <a:rPr lang="zh-CN" altLang="en-US" dirty="0" smtClean="0">
                <a:solidFill>
                  <a:srgbClr val="000000"/>
                </a:solidFill>
                <a:latin typeface="Microsoft YaHei" panose="020B0503020204020204" pitchFamily="34" charset="-122"/>
                <a:ea typeface="Microsoft YaHei" panose="020B0503020204020204" pitchFamily="34" charset="-122"/>
              </a:rPr>
              <a:t>图像元（</a:t>
            </a:r>
            <a:r>
              <a:rPr lang="en-US" altLang="zh-CN" dirty="0" smtClean="0">
                <a:solidFill>
                  <a:srgbClr val="000000"/>
                </a:solidFill>
                <a:latin typeface="Microsoft YaHei" panose="020B0503020204020204" pitchFamily="34" charset="-122"/>
                <a:ea typeface="Microsoft YaHei" panose="020B0503020204020204" pitchFamily="34" charset="-122"/>
              </a:rPr>
              <a:t>patch</a:t>
            </a:r>
            <a:r>
              <a:rPr lang="zh-CN" altLang="en-US" dirty="0" smtClean="0">
                <a:solidFill>
                  <a:srgbClr val="000000"/>
                </a:solidFill>
                <a:latin typeface="Microsoft YaHei" panose="020B0503020204020204" pitchFamily="34" charset="-122"/>
                <a:ea typeface="Microsoft YaHei" panose="020B0503020204020204" pitchFamily="34" charset="-122"/>
              </a:rPr>
              <a:t>）。</a:t>
            </a:r>
            <a:endParaRPr lang="en-US" altLang="zh-CN" dirty="0" smtClean="0">
              <a:solidFill>
                <a:srgbClr val="0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endParaRPr lang="en-US" altLang="zh-CN" dirty="0" smtClean="0">
              <a:solidFill>
                <a:srgbClr val="0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dirty="0" smtClean="0">
                <a:solidFill>
                  <a:srgbClr val="000000"/>
                </a:solidFill>
                <a:latin typeface="Microsoft YaHei" panose="020B0503020204020204" pitchFamily="34" charset="-122"/>
                <a:ea typeface="Microsoft YaHei" panose="020B0503020204020204" pitchFamily="34" charset="-122"/>
              </a:rPr>
              <a:t>第三</a:t>
            </a:r>
            <a:r>
              <a:rPr lang="zh-CN" altLang="en-US" dirty="0">
                <a:solidFill>
                  <a:srgbClr val="000000"/>
                </a:solidFill>
                <a:latin typeface="Microsoft YaHei" panose="020B0503020204020204" pitchFamily="34" charset="-122"/>
                <a:ea typeface="Microsoft YaHei" panose="020B0503020204020204" pitchFamily="34" charset="-122"/>
              </a:rPr>
              <a:t>层：最近邻分类器，利用最近邻在线模型计算</a:t>
            </a:r>
            <a:r>
              <a:rPr lang="zh-CN" altLang="en-US" dirty="0" smtClean="0">
                <a:solidFill>
                  <a:srgbClr val="000000"/>
                </a:solidFill>
                <a:latin typeface="Microsoft YaHei" panose="020B0503020204020204" pitchFamily="34" charset="-122"/>
                <a:ea typeface="Microsoft YaHei" panose="020B0503020204020204" pitchFamily="34" charset="-122"/>
              </a:rPr>
              <a:t>出</a:t>
            </a:r>
            <a:r>
              <a:rPr lang="zh-CN" altLang="en-US" dirty="0">
                <a:solidFill>
                  <a:srgbClr val="000000"/>
                </a:solidFill>
                <a:latin typeface="Microsoft YaHei" panose="020B0503020204020204" pitchFamily="34" charset="-122"/>
                <a:ea typeface="Microsoft YaHei" panose="020B0503020204020204" pitchFamily="34" charset="-122"/>
              </a:rPr>
              <a:t>图像元（</a:t>
            </a:r>
            <a:r>
              <a:rPr lang="en-US" altLang="zh-CN" dirty="0">
                <a:solidFill>
                  <a:srgbClr val="000000"/>
                </a:solidFill>
                <a:latin typeface="Microsoft YaHei" panose="020B0503020204020204" pitchFamily="34" charset="-122"/>
                <a:ea typeface="Microsoft YaHei" panose="020B0503020204020204" pitchFamily="34" charset="-122"/>
              </a:rPr>
              <a:t>patch</a:t>
            </a:r>
            <a:r>
              <a:rPr lang="zh-CN" altLang="en-US" dirty="0">
                <a:solidFill>
                  <a:srgbClr val="000000"/>
                </a:solidFill>
                <a:latin typeface="Microsoft YaHei" panose="020B0503020204020204" pitchFamily="34" charset="-122"/>
                <a:ea typeface="Microsoft YaHei" panose="020B0503020204020204" pitchFamily="34" charset="-122"/>
              </a:rPr>
              <a:t>）</a:t>
            </a:r>
            <a:r>
              <a:rPr lang="zh-CN" altLang="en-US" dirty="0" smtClean="0">
                <a:solidFill>
                  <a:srgbClr val="000000"/>
                </a:solidFill>
                <a:latin typeface="Microsoft YaHei" panose="020B0503020204020204" pitchFamily="34" charset="-122"/>
                <a:ea typeface="Microsoft YaHei" panose="020B0503020204020204" pitchFamily="34" charset="-122"/>
              </a:rPr>
              <a:t>与</a:t>
            </a:r>
            <a:r>
              <a:rPr lang="zh-CN" altLang="en-US" dirty="0">
                <a:solidFill>
                  <a:srgbClr val="000000"/>
                </a:solidFill>
                <a:latin typeface="Microsoft YaHei" panose="020B0503020204020204" pitchFamily="34" charset="-122"/>
                <a:ea typeface="Microsoft YaHei" panose="020B0503020204020204" pitchFamily="34" charset="-122"/>
              </a:rPr>
              <a:t>在线模型的相关</a:t>
            </a:r>
            <a:r>
              <a:rPr lang="zh-CN" altLang="en-US" dirty="0" smtClean="0">
                <a:solidFill>
                  <a:srgbClr val="000000"/>
                </a:solidFill>
                <a:latin typeface="Microsoft YaHei" panose="020B0503020204020204" pitchFamily="34" charset="-122"/>
                <a:ea typeface="Microsoft YaHei" panose="020B0503020204020204" pitchFamily="34" charset="-122"/>
              </a:rPr>
              <a:t>相似度。</a:t>
            </a:r>
            <a:r>
              <a:rPr lang="zh-CN" altLang="en-US" dirty="0">
                <a:solidFill>
                  <a:srgbClr val="000000"/>
                </a:solidFill>
                <a:latin typeface="Microsoft YaHei" panose="020B0503020204020204" pitchFamily="34" charset="-122"/>
                <a:ea typeface="Microsoft YaHei" panose="020B0503020204020204" pitchFamily="34" charset="-122"/>
              </a:rPr>
              <a:t>若相关相似度大于阈值，才能通过分类器，否则就被丢弃。</a:t>
            </a:r>
          </a:p>
        </p:txBody>
      </p:sp>
    </p:spTree>
    <p:extLst>
      <p:ext uri="{BB962C8B-B14F-4D97-AF65-F5344CB8AC3E}">
        <p14:creationId xmlns:p14="http://schemas.microsoft.com/office/powerpoint/2010/main" val="40375310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95824" y="72000"/>
            <a:ext cx="10257975" cy="914400"/>
          </a:xfrm>
        </p:spPr>
        <p:txBody>
          <a:bodyPr/>
          <a:lstStyle/>
          <a:p>
            <a:r>
              <a:rPr lang="zh-CN" altLang="en-US" dirty="0" smtClean="0"/>
              <a:t>学习模块</a:t>
            </a:r>
            <a:r>
              <a:rPr lang="en-US" altLang="zh-CN" dirty="0" smtClean="0"/>
              <a:t>(Learning)</a:t>
            </a:r>
            <a:endParaRPr lang="en-US" altLang="zh-CN" dirty="0"/>
          </a:p>
        </p:txBody>
      </p:sp>
      <p:sp>
        <p:nvSpPr>
          <p:cNvPr id="5" name="矩形 4"/>
          <p:cNvSpPr/>
          <p:nvPr/>
        </p:nvSpPr>
        <p:spPr>
          <a:xfrm>
            <a:off x="1053989" y="731516"/>
            <a:ext cx="7129929" cy="338554"/>
          </a:xfrm>
          <a:prstGeom prst="rect">
            <a:avLst/>
          </a:prstGeom>
        </p:spPr>
        <p:txBody>
          <a:bodyPr wrap="square">
            <a:spAutoFit/>
          </a:bodyPr>
          <a:lstStyle/>
          <a:p>
            <a:r>
              <a:rPr lang="en-US" altLang="zh-CN" sz="1600" dirty="0">
                <a:solidFill>
                  <a:schemeClr val="tx1">
                    <a:lumMod val="50000"/>
                    <a:lumOff val="50000"/>
                  </a:schemeClr>
                </a:solidFill>
              </a:rPr>
              <a:t>Input your information here. Make it longer than the title.. </a:t>
            </a:r>
            <a:endParaRPr lang="zh-CN" altLang="en-US" sz="1600" dirty="0">
              <a:solidFill>
                <a:schemeClr val="tx1">
                  <a:lumMod val="50000"/>
                  <a:lumOff val="50000"/>
                </a:schemeClr>
              </a:solidFill>
            </a:endParaRPr>
          </a:p>
        </p:txBody>
      </p:sp>
      <p:pic>
        <p:nvPicPr>
          <p:cNvPr id="2" name="图片 1"/>
          <p:cNvPicPr>
            <a:picLocks noChangeAspect="1"/>
          </p:cNvPicPr>
          <p:nvPr/>
        </p:nvPicPr>
        <p:blipFill>
          <a:blip r:embed="rId3"/>
          <a:stretch>
            <a:fillRect/>
          </a:stretch>
        </p:blipFill>
        <p:spPr>
          <a:xfrm>
            <a:off x="595081" y="2454442"/>
            <a:ext cx="4774092" cy="2268704"/>
          </a:xfrm>
          <a:prstGeom prst="rect">
            <a:avLst/>
          </a:prstGeom>
        </p:spPr>
      </p:pic>
      <p:sp>
        <p:nvSpPr>
          <p:cNvPr id="8" name="矩形 7"/>
          <p:cNvSpPr/>
          <p:nvPr/>
        </p:nvSpPr>
        <p:spPr>
          <a:xfrm>
            <a:off x="5801891" y="2711631"/>
            <a:ext cx="6281251" cy="1754326"/>
          </a:xfrm>
          <a:prstGeom prst="rect">
            <a:avLst/>
          </a:prstGeom>
        </p:spPr>
        <p:txBody>
          <a:bodyPr wrap="square">
            <a:spAutoFit/>
          </a:bodyPr>
          <a:lstStyle/>
          <a:p>
            <a:r>
              <a:rPr lang="zh-CN" altLang="en-US" dirty="0">
                <a:solidFill>
                  <a:srgbClr val="000000"/>
                </a:solidFill>
                <a:latin typeface="Microsoft YaHei" panose="020B0503020204020204" pitchFamily="34" charset="-122"/>
                <a:ea typeface="Microsoft YaHei" panose="020B0503020204020204" pitchFamily="34" charset="-122"/>
              </a:rPr>
              <a:t>学习模块主要包含四个部分</a:t>
            </a:r>
            <a:r>
              <a:rPr lang="zh-CN" altLang="en-US" dirty="0" smtClean="0">
                <a:solidFill>
                  <a:srgbClr val="000000"/>
                </a:solidFill>
                <a:latin typeface="Microsoft YaHei" panose="020B0503020204020204" pitchFamily="34" charset="-122"/>
                <a:ea typeface="Microsoft YaHei" panose="020B0503020204020204" pitchFamily="34" charset="-122"/>
              </a:rPr>
              <a:t>：</a:t>
            </a:r>
            <a:endParaRPr lang="en-US" altLang="zh-CN" dirty="0" smtClean="0">
              <a:solidFill>
                <a:srgbClr val="000000"/>
              </a:solidFill>
              <a:latin typeface="Microsoft YaHei" panose="020B0503020204020204" pitchFamily="34" charset="-122"/>
              <a:ea typeface="Microsoft YaHei" panose="020B0503020204020204" pitchFamily="34" charset="-122"/>
            </a:endParaRPr>
          </a:p>
          <a:p>
            <a:endParaRPr lang="en-US" altLang="zh-CN" dirty="0">
              <a:solidFill>
                <a:srgbClr val="0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dirty="0">
                <a:solidFill>
                  <a:srgbClr val="000000"/>
                </a:solidFill>
                <a:latin typeface="Microsoft YaHei" panose="020B0503020204020204" pitchFamily="34" charset="-122"/>
                <a:ea typeface="Microsoft YaHei" panose="020B0503020204020204" pitchFamily="34" charset="-122"/>
              </a:rPr>
              <a:t>待学习的分类器</a:t>
            </a:r>
            <a:endParaRPr lang="en-US" altLang="zh-CN" dirty="0">
              <a:solidFill>
                <a:srgbClr val="0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dirty="0">
                <a:solidFill>
                  <a:srgbClr val="000000"/>
                </a:solidFill>
                <a:latin typeface="Microsoft YaHei" panose="020B0503020204020204" pitchFamily="34" charset="-122"/>
                <a:ea typeface="Microsoft YaHei" panose="020B0503020204020204" pitchFamily="34" charset="-122"/>
              </a:rPr>
              <a:t>训练样本</a:t>
            </a:r>
            <a:r>
              <a:rPr lang="en-US" altLang="zh-CN" dirty="0">
                <a:solidFill>
                  <a:srgbClr val="000000"/>
                </a:solidFill>
                <a:latin typeface="Microsoft YaHei" panose="020B0503020204020204" pitchFamily="34" charset="-122"/>
                <a:ea typeface="Microsoft YaHei" panose="020B0503020204020204" pitchFamily="34" charset="-122"/>
              </a:rPr>
              <a:t>——</a:t>
            </a:r>
            <a:r>
              <a:rPr lang="zh-CN" altLang="en-US" dirty="0">
                <a:solidFill>
                  <a:srgbClr val="000000"/>
                </a:solidFill>
                <a:latin typeface="Microsoft YaHei" panose="020B0503020204020204" pitchFamily="34" charset="-122"/>
                <a:ea typeface="Microsoft YaHei" panose="020B0503020204020204" pitchFamily="34" charset="-122"/>
              </a:rPr>
              <a:t>已标注的训练样本集</a:t>
            </a:r>
            <a:endParaRPr lang="en-US" altLang="zh-CN" dirty="0">
              <a:solidFill>
                <a:srgbClr val="0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dirty="0">
                <a:solidFill>
                  <a:srgbClr val="000000"/>
                </a:solidFill>
                <a:latin typeface="Microsoft YaHei" panose="020B0503020204020204" pitchFamily="34" charset="-122"/>
                <a:ea typeface="Microsoft YaHei" panose="020B0503020204020204" pitchFamily="34" charset="-122"/>
              </a:rPr>
              <a:t>监督训练</a:t>
            </a:r>
            <a:r>
              <a:rPr lang="en-US" altLang="zh-CN" dirty="0">
                <a:solidFill>
                  <a:srgbClr val="000000"/>
                </a:solidFill>
                <a:latin typeface="Microsoft YaHei" panose="020B0503020204020204" pitchFamily="34" charset="-122"/>
                <a:ea typeface="Microsoft YaHei" panose="020B0503020204020204" pitchFamily="34" charset="-122"/>
              </a:rPr>
              <a:t>——</a:t>
            </a:r>
            <a:r>
              <a:rPr lang="zh-CN" altLang="en-US" dirty="0">
                <a:solidFill>
                  <a:srgbClr val="000000"/>
                </a:solidFill>
                <a:latin typeface="Microsoft YaHei" panose="020B0503020204020204" pitchFamily="34" charset="-122"/>
                <a:ea typeface="Microsoft YaHei" panose="020B0503020204020204" pitchFamily="34" charset="-122"/>
              </a:rPr>
              <a:t>一种用来训练样本得到分类器的方法</a:t>
            </a:r>
            <a:endParaRPr lang="en-US" altLang="zh-CN" dirty="0">
              <a:solidFill>
                <a:srgbClr val="0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US" altLang="zh-CN" dirty="0">
                <a:solidFill>
                  <a:srgbClr val="000000"/>
                </a:solidFill>
                <a:latin typeface="Microsoft YaHei" panose="020B0503020204020204" pitchFamily="34" charset="-122"/>
                <a:ea typeface="Microsoft YaHei" panose="020B0503020204020204" pitchFamily="34" charset="-122"/>
              </a:rPr>
              <a:t>P-N</a:t>
            </a:r>
            <a:r>
              <a:rPr lang="zh-CN" altLang="en-US" dirty="0">
                <a:solidFill>
                  <a:srgbClr val="000000"/>
                </a:solidFill>
                <a:latin typeface="Microsoft YaHei" panose="020B0503020204020204" pitchFamily="34" charset="-122"/>
                <a:ea typeface="Microsoft YaHei" panose="020B0503020204020204" pitchFamily="34" charset="-122"/>
              </a:rPr>
              <a:t>专家</a:t>
            </a:r>
            <a:r>
              <a:rPr lang="en-US" altLang="zh-CN" dirty="0">
                <a:solidFill>
                  <a:srgbClr val="000000"/>
                </a:solidFill>
                <a:latin typeface="Microsoft YaHei" panose="020B0503020204020204" pitchFamily="34" charset="-122"/>
                <a:ea typeface="Microsoft YaHei" panose="020B0503020204020204" pitchFamily="34" charset="-122"/>
              </a:rPr>
              <a:t>——</a:t>
            </a:r>
            <a:r>
              <a:rPr lang="zh-CN" altLang="en-US" dirty="0">
                <a:solidFill>
                  <a:srgbClr val="000000"/>
                </a:solidFill>
                <a:latin typeface="Microsoft YaHei" panose="020B0503020204020204" pitchFamily="34" charset="-122"/>
                <a:ea typeface="Microsoft YaHei" panose="020B0503020204020204" pitchFamily="34" charset="-122"/>
              </a:rPr>
              <a:t>学习过程中能够产生正负训练样本的函数</a:t>
            </a:r>
            <a:endParaRPr lang="zh-CN" altLang="en-US" dirty="0">
              <a:solidFill>
                <a:srgbClr val="0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139019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95824" y="72000"/>
            <a:ext cx="10257975" cy="914400"/>
          </a:xfrm>
        </p:spPr>
        <p:txBody>
          <a:bodyPr/>
          <a:lstStyle/>
          <a:p>
            <a:r>
              <a:rPr lang="zh-CN" altLang="en-US" dirty="0" smtClean="0"/>
              <a:t>学习模块</a:t>
            </a:r>
            <a:r>
              <a:rPr lang="en-US" altLang="zh-CN" dirty="0" smtClean="0"/>
              <a:t>(Learning)</a:t>
            </a:r>
            <a:endParaRPr lang="en-US" altLang="zh-CN" dirty="0"/>
          </a:p>
        </p:txBody>
      </p:sp>
      <p:sp>
        <p:nvSpPr>
          <p:cNvPr id="5" name="矩形 4"/>
          <p:cNvSpPr/>
          <p:nvPr/>
        </p:nvSpPr>
        <p:spPr>
          <a:xfrm>
            <a:off x="1053989" y="731516"/>
            <a:ext cx="7129929" cy="338554"/>
          </a:xfrm>
          <a:prstGeom prst="rect">
            <a:avLst/>
          </a:prstGeom>
        </p:spPr>
        <p:txBody>
          <a:bodyPr wrap="square">
            <a:spAutoFit/>
          </a:bodyPr>
          <a:lstStyle/>
          <a:p>
            <a:r>
              <a:rPr lang="en-US" altLang="zh-CN" sz="1600" dirty="0">
                <a:solidFill>
                  <a:schemeClr val="tx1">
                    <a:lumMod val="50000"/>
                    <a:lumOff val="50000"/>
                  </a:schemeClr>
                </a:solidFill>
              </a:rPr>
              <a:t>Input your information here. Make it longer than the title.. </a:t>
            </a:r>
            <a:endParaRPr lang="zh-CN" altLang="en-US" sz="1600" dirty="0">
              <a:solidFill>
                <a:schemeClr val="tx1">
                  <a:lumMod val="50000"/>
                  <a:lumOff val="50000"/>
                </a:schemeClr>
              </a:solidFill>
            </a:endParaRPr>
          </a:p>
        </p:txBody>
      </p:sp>
      <p:sp>
        <p:nvSpPr>
          <p:cNvPr id="7" name="矩形 6"/>
          <p:cNvSpPr/>
          <p:nvPr/>
        </p:nvSpPr>
        <p:spPr>
          <a:xfrm>
            <a:off x="1095824" y="1542161"/>
            <a:ext cx="9953176" cy="646331"/>
          </a:xfrm>
          <a:prstGeom prst="rect">
            <a:avLst/>
          </a:prstGeom>
        </p:spPr>
        <p:txBody>
          <a:bodyPr wrap="square">
            <a:spAutoFit/>
          </a:bodyPr>
          <a:lstStyle/>
          <a:p>
            <a:r>
              <a:rPr lang="en-US" altLang="zh-CN" dirty="0">
                <a:solidFill>
                  <a:srgbClr val="000000"/>
                </a:solidFill>
                <a:latin typeface="Microsoft YaHei" panose="020B0503020204020204" pitchFamily="34" charset="-122"/>
                <a:ea typeface="Microsoft YaHei" panose="020B0503020204020204" pitchFamily="34" charset="-122"/>
              </a:rPr>
              <a:t>TLD</a:t>
            </a:r>
            <a:r>
              <a:rPr lang="zh-CN" altLang="en-US" dirty="0">
                <a:solidFill>
                  <a:srgbClr val="000000"/>
                </a:solidFill>
                <a:latin typeface="Microsoft YaHei" panose="020B0503020204020204" pitchFamily="34" charset="-122"/>
                <a:ea typeface="Microsoft YaHei" panose="020B0503020204020204" pitchFamily="34" charset="-122"/>
              </a:rPr>
              <a:t>使用的机器学习方法是作者提出的</a:t>
            </a:r>
            <a:r>
              <a:rPr lang="en-US" altLang="zh-CN" dirty="0">
                <a:solidFill>
                  <a:srgbClr val="000000"/>
                </a:solidFill>
                <a:latin typeface="Microsoft YaHei" panose="020B0503020204020204" pitchFamily="34" charset="-122"/>
                <a:ea typeface="Microsoft YaHei" panose="020B0503020204020204" pitchFamily="34" charset="-122"/>
              </a:rPr>
              <a:t>P-N</a:t>
            </a:r>
            <a:r>
              <a:rPr lang="zh-CN" altLang="en-US" dirty="0">
                <a:solidFill>
                  <a:srgbClr val="000000"/>
                </a:solidFill>
                <a:latin typeface="Microsoft YaHei" panose="020B0503020204020204" pitchFamily="34" charset="-122"/>
                <a:ea typeface="Microsoft YaHei" panose="020B0503020204020204" pitchFamily="34" charset="-122"/>
              </a:rPr>
              <a:t>学习（</a:t>
            </a:r>
            <a:r>
              <a:rPr lang="en-US" altLang="zh-CN" dirty="0">
                <a:solidFill>
                  <a:srgbClr val="000000"/>
                </a:solidFill>
                <a:latin typeface="Microsoft YaHei" panose="020B0503020204020204" pitchFamily="34" charset="-122"/>
                <a:ea typeface="Microsoft YaHei" panose="020B0503020204020204" pitchFamily="34" charset="-122"/>
              </a:rPr>
              <a:t>P-N Learning</a:t>
            </a:r>
            <a:r>
              <a:rPr lang="zh-CN" altLang="en-US" dirty="0">
                <a:solidFill>
                  <a:srgbClr val="000000"/>
                </a:solidFill>
                <a:latin typeface="Microsoft YaHei" panose="020B0503020204020204" pitchFamily="34" charset="-122"/>
                <a:ea typeface="Microsoft YaHei" panose="020B0503020204020204" pitchFamily="34" charset="-122"/>
              </a:rPr>
              <a:t>）。</a:t>
            </a:r>
            <a:r>
              <a:rPr lang="en-US" altLang="zh-CN" dirty="0">
                <a:solidFill>
                  <a:srgbClr val="000000"/>
                </a:solidFill>
                <a:latin typeface="Microsoft YaHei" panose="020B0503020204020204" pitchFamily="34" charset="-122"/>
                <a:ea typeface="Microsoft YaHei" panose="020B0503020204020204" pitchFamily="34" charset="-122"/>
              </a:rPr>
              <a:t>P-N</a:t>
            </a:r>
            <a:r>
              <a:rPr lang="zh-CN" altLang="en-US" dirty="0" smtClean="0">
                <a:solidFill>
                  <a:srgbClr val="000000"/>
                </a:solidFill>
                <a:latin typeface="Microsoft YaHei" panose="020B0503020204020204" pitchFamily="34" charset="-122"/>
                <a:ea typeface="Microsoft YaHei" panose="020B0503020204020204" pitchFamily="34" charset="-122"/>
              </a:rPr>
              <a:t>学习针对</a:t>
            </a:r>
            <a:r>
              <a:rPr lang="zh-CN" altLang="en-US" dirty="0">
                <a:solidFill>
                  <a:srgbClr val="000000"/>
                </a:solidFill>
                <a:latin typeface="Microsoft YaHei" panose="020B0503020204020204" pitchFamily="34" charset="-122"/>
                <a:ea typeface="Microsoft YaHei" panose="020B0503020204020204" pitchFamily="34" charset="-122"/>
              </a:rPr>
              <a:t>检测器对样本分类时产生的两种错误提供了两种“专家”进行纠正：</a:t>
            </a:r>
          </a:p>
        </p:txBody>
      </p:sp>
      <p:pic>
        <p:nvPicPr>
          <p:cNvPr id="9" name="图片 8"/>
          <p:cNvPicPr>
            <a:picLocks noChangeAspect="1"/>
          </p:cNvPicPr>
          <p:nvPr/>
        </p:nvPicPr>
        <p:blipFill>
          <a:blip r:embed="rId3"/>
          <a:stretch>
            <a:fillRect/>
          </a:stretch>
        </p:blipFill>
        <p:spPr>
          <a:xfrm>
            <a:off x="1095824" y="2507680"/>
            <a:ext cx="6411063" cy="3265689"/>
          </a:xfrm>
          <a:prstGeom prst="rect">
            <a:avLst/>
          </a:prstGeom>
        </p:spPr>
      </p:pic>
    </p:spTree>
    <p:extLst>
      <p:ext uri="{BB962C8B-B14F-4D97-AF65-F5344CB8AC3E}">
        <p14:creationId xmlns:p14="http://schemas.microsoft.com/office/powerpoint/2010/main" val="14734654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95824" y="72000"/>
            <a:ext cx="10257975" cy="914400"/>
          </a:xfrm>
        </p:spPr>
        <p:txBody>
          <a:bodyPr/>
          <a:lstStyle/>
          <a:p>
            <a:r>
              <a:rPr lang="zh-CN" altLang="en-US" dirty="0" smtClean="0"/>
              <a:t>学习模块</a:t>
            </a:r>
            <a:r>
              <a:rPr lang="en-US" altLang="zh-CN" dirty="0" smtClean="0"/>
              <a:t>(Learning)</a:t>
            </a:r>
            <a:endParaRPr lang="en-US" altLang="zh-CN" dirty="0"/>
          </a:p>
        </p:txBody>
      </p:sp>
      <p:sp>
        <p:nvSpPr>
          <p:cNvPr id="5" name="矩形 4"/>
          <p:cNvSpPr/>
          <p:nvPr/>
        </p:nvSpPr>
        <p:spPr>
          <a:xfrm>
            <a:off x="1053989" y="731516"/>
            <a:ext cx="7129929" cy="338554"/>
          </a:xfrm>
          <a:prstGeom prst="rect">
            <a:avLst/>
          </a:prstGeom>
        </p:spPr>
        <p:txBody>
          <a:bodyPr wrap="square">
            <a:spAutoFit/>
          </a:bodyPr>
          <a:lstStyle/>
          <a:p>
            <a:r>
              <a:rPr lang="en-US" altLang="zh-CN" sz="1600" dirty="0">
                <a:solidFill>
                  <a:schemeClr val="tx1">
                    <a:lumMod val="50000"/>
                    <a:lumOff val="50000"/>
                  </a:schemeClr>
                </a:solidFill>
              </a:rPr>
              <a:t>Input your information here. Make it longer than the title.. </a:t>
            </a:r>
            <a:endParaRPr lang="zh-CN" altLang="en-US" sz="1600" dirty="0">
              <a:solidFill>
                <a:schemeClr val="tx1">
                  <a:lumMod val="50000"/>
                  <a:lumOff val="50000"/>
                </a:schemeClr>
              </a:solidFill>
            </a:endParaRPr>
          </a:p>
        </p:txBody>
      </p:sp>
      <p:sp>
        <p:nvSpPr>
          <p:cNvPr id="6" name="矩形 5"/>
          <p:cNvSpPr/>
          <p:nvPr/>
        </p:nvSpPr>
        <p:spPr>
          <a:xfrm>
            <a:off x="1053990" y="1729586"/>
            <a:ext cx="10299809" cy="4216539"/>
          </a:xfrm>
          <a:prstGeom prst="rect">
            <a:avLst/>
          </a:prstGeom>
        </p:spPr>
        <p:txBody>
          <a:bodyPr wrap="square">
            <a:spAutoFit/>
          </a:bodyPr>
          <a:lstStyle/>
          <a:p>
            <a:r>
              <a:rPr lang="en-US" altLang="zh-CN" dirty="0">
                <a:solidFill>
                  <a:srgbClr val="000000"/>
                </a:solidFill>
                <a:latin typeface="Microsoft YaHei" panose="020B0503020204020204" pitchFamily="34" charset="-122"/>
                <a:ea typeface="Microsoft YaHei" panose="020B0503020204020204" pitchFamily="34" charset="-122"/>
              </a:rPr>
              <a:t>P</a:t>
            </a:r>
            <a:r>
              <a:rPr lang="zh-CN" altLang="en-US" dirty="0">
                <a:solidFill>
                  <a:srgbClr val="000000"/>
                </a:solidFill>
                <a:latin typeface="Microsoft YaHei" panose="020B0503020204020204" pitchFamily="34" charset="-122"/>
                <a:ea typeface="Microsoft YaHei" panose="020B0503020204020204" pitchFamily="34" charset="-122"/>
              </a:rPr>
              <a:t>专家（</a:t>
            </a:r>
            <a:r>
              <a:rPr lang="en-US" altLang="zh-CN" dirty="0">
                <a:solidFill>
                  <a:srgbClr val="000000"/>
                </a:solidFill>
                <a:latin typeface="Microsoft YaHei" panose="020B0503020204020204" pitchFamily="34" charset="-122"/>
                <a:ea typeface="Microsoft YaHei" panose="020B0503020204020204" pitchFamily="34" charset="-122"/>
              </a:rPr>
              <a:t>P-expert</a:t>
            </a:r>
            <a:r>
              <a:rPr lang="zh-CN" altLang="en-US" dirty="0">
                <a:solidFill>
                  <a:srgbClr val="000000"/>
                </a:solidFill>
                <a:latin typeface="Microsoft YaHei" panose="020B0503020204020204" pitchFamily="34" charset="-122"/>
                <a:ea typeface="Microsoft YaHei" panose="020B0503020204020204" pitchFamily="34" charset="-122"/>
              </a:rPr>
              <a:t>）：检出漏检（</a:t>
            </a:r>
            <a:r>
              <a:rPr lang="en-US" altLang="zh-CN" dirty="0">
                <a:solidFill>
                  <a:srgbClr val="000000"/>
                </a:solidFill>
                <a:latin typeface="Microsoft YaHei" panose="020B0503020204020204" pitchFamily="34" charset="-122"/>
                <a:ea typeface="Microsoft YaHei" panose="020B0503020204020204" pitchFamily="34" charset="-122"/>
              </a:rPr>
              <a:t>false negative</a:t>
            </a:r>
            <a:r>
              <a:rPr lang="zh-CN" altLang="en-US" dirty="0">
                <a:solidFill>
                  <a:srgbClr val="000000"/>
                </a:solidFill>
                <a:latin typeface="Microsoft YaHei" panose="020B0503020204020204" pitchFamily="34" charset="-122"/>
                <a:ea typeface="Microsoft YaHei" panose="020B0503020204020204" pitchFamily="34" charset="-122"/>
              </a:rPr>
              <a:t>，正样本误分为负样本）的正样本；</a:t>
            </a:r>
            <a:endParaRPr lang="en-US" altLang="zh-CN" dirty="0">
              <a:solidFill>
                <a:srgbClr val="000000"/>
              </a:solidFill>
              <a:latin typeface="Microsoft YaHei" panose="020B0503020204020204" pitchFamily="34" charset="-122"/>
              <a:ea typeface="Microsoft YaHei" panose="020B0503020204020204" pitchFamily="34" charset="-122"/>
            </a:endParaRPr>
          </a:p>
          <a:p>
            <a:endParaRPr lang="en-US" altLang="zh-CN" dirty="0">
              <a:solidFill>
                <a:srgbClr val="000000"/>
              </a:solidFill>
              <a:latin typeface="Microsoft YaHei" panose="020B0503020204020204" pitchFamily="34" charset="-122"/>
              <a:ea typeface="Microsoft YaHei" panose="020B0503020204020204" pitchFamily="34" charset="-122"/>
            </a:endParaRPr>
          </a:p>
          <a:p>
            <a:r>
              <a:rPr lang="en-US" altLang="zh-CN" dirty="0">
                <a:solidFill>
                  <a:srgbClr val="000000"/>
                </a:solidFill>
                <a:latin typeface="Microsoft YaHei" panose="020B0503020204020204" pitchFamily="34" charset="-122"/>
                <a:ea typeface="Microsoft YaHei" panose="020B0503020204020204" pitchFamily="34" charset="-122"/>
              </a:rPr>
              <a:t>P</a:t>
            </a:r>
            <a:r>
              <a:rPr lang="zh-CN" altLang="en-US" dirty="0">
                <a:solidFill>
                  <a:srgbClr val="000000"/>
                </a:solidFill>
                <a:latin typeface="Microsoft YaHei" panose="020B0503020204020204" pitchFamily="34" charset="-122"/>
                <a:ea typeface="Microsoft YaHei" panose="020B0503020204020204" pitchFamily="34" charset="-122"/>
              </a:rPr>
              <a:t>专家的作用是寻找数据在时间上的结构性，它利用追踪器的结果预测物体在</a:t>
            </a:r>
            <a:r>
              <a:rPr lang="en-US" altLang="zh-CN" dirty="0">
                <a:solidFill>
                  <a:srgbClr val="000000"/>
                </a:solidFill>
                <a:latin typeface="Microsoft YaHei" panose="020B0503020204020204" pitchFamily="34" charset="-122"/>
                <a:ea typeface="Microsoft YaHei" panose="020B0503020204020204" pitchFamily="34" charset="-122"/>
              </a:rPr>
              <a:t>t+1</a:t>
            </a:r>
            <a:r>
              <a:rPr lang="zh-CN" altLang="en-US" dirty="0">
                <a:solidFill>
                  <a:srgbClr val="000000"/>
                </a:solidFill>
                <a:latin typeface="Microsoft YaHei" panose="020B0503020204020204" pitchFamily="34" charset="-122"/>
                <a:ea typeface="Microsoft YaHei" panose="020B0503020204020204" pitchFamily="34" charset="-122"/>
              </a:rPr>
              <a:t>帧的位置。如果这个位置（包围框）被检测器分类为负，</a:t>
            </a:r>
            <a:r>
              <a:rPr lang="en-US" altLang="zh-CN" dirty="0">
                <a:solidFill>
                  <a:srgbClr val="000000"/>
                </a:solidFill>
                <a:latin typeface="Microsoft YaHei" panose="020B0503020204020204" pitchFamily="34" charset="-122"/>
                <a:ea typeface="Microsoft YaHei" panose="020B0503020204020204" pitchFamily="34" charset="-122"/>
              </a:rPr>
              <a:t>P</a:t>
            </a:r>
            <a:r>
              <a:rPr lang="zh-CN" altLang="en-US" dirty="0">
                <a:solidFill>
                  <a:srgbClr val="000000"/>
                </a:solidFill>
                <a:latin typeface="Microsoft YaHei" panose="020B0503020204020204" pitchFamily="34" charset="-122"/>
                <a:ea typeface="Microsoft YaHei" panose="020B0503020204020204" pitchFamily="34" charset="-122"/>
              </a:rPr>
              <a:t>专家就把这个位置改为正。也就是说</a:t>
            </a:r>
            <a:r>
              <a:rPr lang="en-US" altLang="zh-CN" dirty="0">
                <a:solidFill>
                  <a:srgbClr val="000000"/>
                </a:solidFill>
                <a:latin typeface="Microsoft YaHei" panose="020B0503020204020204" pitchFamily="34" charset="-122"/>
                <a:ea typeface="Microsoft YaHei" panose="020B0503020204020204" pitchFamily="34" charset="-122"/>
              </a:rPr>
              <a:t>P</a:t>
            </a:r>
            <a:r>
              <a:rPr lang="zh-CN" altLang="en-US" dirty="0">
                <a:solidFill>
                  <a:srgbClr val="000000"/>
                </a:solidFill>
                <a:latin typeface="Microsoft YaHei" panose="020B0503020204020204" pitchFamily="34" charset="-122"/>
                <a:ea typeface="Microsoft YaHei" panose="020B0503020204020204" pitchFamily="34" charset="-122"/>
              </a:rPr>
              <a:t>专家要保证物体在连续帧上出现的位置可以构成连续的轨迹；</a:t>
            </a:r>
            <a:br>
              <a:rPr lang="zh-CN" altLang="en-US" dirty="0">
                <a:solidFill>
                  <a:srgbClr val="000000"/>
                </a:solidFill>
                <a:latin typeface="Microsoft YaHei" panose="020B0503020204020204" pitchFamily="34" charset="-122"/>
                <a:ea typeface="Microsoft YaHei" panose="020B0503020204020204" pitchFamily="34" charset="-122"/>
              </a:rPr>
            </a:br>
            <a:endParaRPr lang="en-US" altLang="zh-CN" dirty="0">
              <a:solidFill>
                <a:srgbClr val="000000"/>
              </a:solidFill>
              <a:latin typeface="Microsoft YaHei" panose="020B0503020204020204" pitchFamily="34" charset="-122"/>
              <a:ea typeface="Microsoft YaHei" panose="020B0503020204020204" pitchFamily="34" charset="-122"/>
            </a:endParaRPr>
          </a:p>
          <a:p>
            <a:endParaRPr lang="en-US" altLang="zh-CN" dirty="0">
              <a:solidFill>
                <a:srgbClr val="000000"/>
              </a:solidFill>
              <a:latin typeface="Microsoft YaHei" panose="020B0503020204020204" pitchFamily="34" charset="-122"/>
              <a:ea typeface="Microsoft YaHei" panose="020B0503020204020204" pitchFamily="34" charset="-122"/>
            </a:endParaRPr>
          </a:p>
          <a:p>
            <a:endParaRPr lang="en-US" altLang="zh-CN" dirty="0">
              <a:solidFill>
                <a:srgbClr val="000000"/>
              </a:solidFill>
              <a:latin typeface="Microsoft YaHei" panose="020B0503020204020204" pitchFamily="34" charset="-122"/>
              <a:ea typeface="Microsoft YaHei" panose="020B0503020204020204" pitchFamily="34" charset="-122"/>
            </a:endParaRPr>
          </a:p>
          <a:p>
            <a:endParaRPr lang="en-US" altLang="zh-CN" dirty="0">
              <a:solidFill>
                <a:srgbClr val="000000"/>
              </a:solidFill>
              <a:latin typeface="Microsoft YaHei" panose="020B0503020204020204" pitchFamily="34" charset="-122"/>
              <a:ea typeface="Microsoft YaHei" panose="020B0503020204020204" pitchFamily="34" charset="-122"/>
            </a:endParaRPr>
          </a:p>
          <a:p>
            <a:r>
              <a:rPr lang="en-US" altLang="zh-CN" dirty="0">
                <a:solidFill>
                  <a:srgbClr val="000000"/>
                </a:solidFill>
                <a:latin typeface="Microsoft YaHei" panose="020B0503020204020204" pitchFamily="34" charset="-122"/>
                <a:ea typeface="Microsoft YaHei" panose="020B0503020204020204" pitchFamily="34" charset="-122"/>
              </a:rPr>
              <a:t>N</a:t>
            </a:r>
            <a:r>
              <a:rPr lang="zh-CN" altLang="en-US" dirty="0">
                <a:solidFill>
                  <a:srgbClr val="000000"/>
                </a:solidFill>
                <a:latin typeface="Microsoft YaHei" panose="020B0503020204020204" pitchFamily="34" charset="-122"/>
                <a:ea typeface="Microsoft YaHei" panose="020B0503020204020204" pitchFamily="34" charset="-122"/>
              </a:rPr>
              <a:t>专家（</a:t>
            </a:r>
            <a:r>
              <a:rPr lang="en-US" altLang="zh-CN" dirty="0">
                <a:solidFill>
                  <a:srgbClr val="000000"/>
                </a:solidFill>
                <a:latin typeface="Microsoft YaHei" panose="020B0503020204020204" pitchFamily="34" charset="-122"/>
                <a:ea typeface="Microsoft YaHei" panose="020B0503020204020204" pitchFamily="34" charset="-122"/>
              </a:rPr>
              <a:t>N-expert</a:t>
            </a:r>
            <a:r>
              <a:rPr lang="zh-CN" altLang="en-US" dirty="0">
                <a:solidFill>
                  <a:srgbClr val="000000"/>
                </a:solidFill>
                <a:latin typeface="Microsoft YaHei" panose="020B0503020204020204" pitchFamily="34" charset="-122"/>
                <a:ea typeface="Microsoft YaHei" panose="020B0503020204020204" pitchFamily="34" charset="-122"/>
              </a:rPr>
              <a:t>）：改正误检（</a:t>
            </a:r>
            <a:r>
              <a:rPr lang="en-US" altLang="zh-CN" dirty="0">
                <a:solidFill>
                  <a:srgbClr val="000000"/>
                </a:solidFill>
                <a:latin typeface="Microsoft YaHei" panose="020B0503020204020204" pitchFamily="34" charset="-122"/>
                <a:ea typeface="Microsoft YaHei" panose="020B0503020204020204" pitchFamily="34" charset="-122"/>
              </a:rPr>
              <a:t>false positive</a:t>
            </a:r>
            <a:r>
              <a:rPr lang="zh-CN" altLang="en-US" dirty="0">
                <a:solidFill>
                  <a:srgbClr val="000000"/>
                </a:solidFill>
                <a:latin typeface="Microsoft YaHei" panose="020B0503020204020204" pitchFamily="34" charset="-122"/>
                <a:ea typeface="Microsoft YaHei" panose="020B0503020204020204" pitchFamily="34" charset="-122"/>
              </a:rPr>
              <a:t>，负样本误分为正样本）的正样本。</a:t>
            </a:r>
            <a:endParaRPr lang="en-US" altLang="zh-CN" dirty="0">
              <a:solidFill>
                <a:srgbClr val="000000"/>
              </a:solidFill>
              <a:latin typeface="Microsoft YaHei" panose="020B0503020204020204" pitchFamily="34" charset="-122"/>
              <a:ea typeface="Microsoft YaHei" panose="020B0503020204020204" pitchFamily="34" charset="-122"/>
            </a:endParaRPr>
          </a:p>
          <a:p>
            <a:endParaRPr lang="en-US" altLang="zh-CN" dirty="0">
              <a:solidFill>
                <a:srgbClr val="000000"/>
              </a:solidFill>
              <a:latin typeface="Microsoft YaHei" panose="020B0503020204020204" pitchFamily="34" charset="-122"/>
              <a:ea typeface="Microsoft YaHei" panose="020B0503020204020204" pitchFamily="34" charset="-122"/>
            </a:endParaRPr>
          </a:p>
          <a:p>
            <a:r>
              <a:rPr lang="en-US" altLang="zh-CN" dirty="0">
                <a:solidFill>
                  <a:srgbClr val="000000"/>
                </a:solidFill>
                <a:latin typeface="Microsoft YaHei" panose="020B0503020204020204" pitchFamily="34" charset="-122"/>
                <a:ea typeface="Microsoft YaHei" panose="020B0503020204020204" pitchFamily="34" charset="-122"/>
              </a:rPr>
              <a:t>N</a:t>
            </a:r>
            <a:r>
              <a:rPr lang="zh-CN" altLang="en-US" dirty="0">
                <a:solidFill>
                  <a:srgbClr val="000000"/>
                </a:solidFill>
                <a:latin typeface="Microsoft YaHei" panose="020B0503020204020204" pitchFamily="34" charset="-122"/>
                <a:ea typeface="Microsoft YaHei" panose="020B0503020204020204" pitchFamily="34" charset="-122"/>
              </a:rPr>
              <a:t>专家的作用是寻找数据在空间上的结构性，它把检测器产生的和</a:t>
            </a:r>
            <a:r>
              <a:rPr lang="en-US" altLang="zh-CN" dirty="0">
                <a:solidFill>
                  <a:srgbClr val="000000"/>
                </a:solidFill>
                <a:latin typeface="Microsoft YaHei" panose="020B0503020204020204" pitchFamily="34" charset="-122"/>
                <a:ea typeface="Microsoft YaHei" panose="020B0503020204020204" pitchFamily="34" charset="-122"/>
              </a:rPr>
              <a:t>P</a:t>
            </a:r>
            <a:r>
              <a:rPr lang="zh-CN" altLang="en-US" dirty="0">
                <a:solidFill>
                  <a:srgbClr val="000000"/>
                </a:solidFill>
                <a:latin typeface="Microsoft YaHei" panose="020B0503020204020204" pitchFamily="34" charset="-122"/>
                <a:ea typeface="Microsoft YaHei" panose="020B0503020204020204" pitchFamily="34" charset="-122"/>
              </a:rPr>
              <a:t>专家产生的所有正样本进行比较，选择出一个最可信的位置，保证物体最多只出现在一个位置上，把这个位置作为</a:t>
            </a:r>
            <a:r>
              <a:rPr lang="en-US" altLang="zh-CN" dirty="0">
                <a:solidFill>
                  <a:srgbClr val="000000"/>
                </a:solidFill>
                <a:latin typeface="Microsoft YaHei" panose="020B0503020204020204" pitchFamily="34" charset="-122"/>
                <a:ea typeface="Microsoft YaHei" panose="020B0503020204020204" pitchFamily="34" charset="-122"/>
              </a:rPr>
              <a:t>TLD</a:t>
            </a:r>
            <a:r>
              <a:rPr lang="zh-CN" altLang="en-US" dirty="0">
                <a:solidFill>
                  <a:srgbClr val="000000"/>
                </a:solidFill>
                <a:latin typeface="Microsoft YaHei" panose="020B0503020204020204" pitchFamily="34" charset="-122"/>
                <a:ea typeface="Microsoft YaHei" panose="020B0503020204020204" pitchFamily="34" charset="-122"/>
              </a:rPr>
              <a:t>算法的追踪结果。同时这个位置也用来重新初始化追踪器。</a:t>
            </a:r>
          </a:p>
          <a:p>
            <a:endParaRPr lang="zh-CN" altLang="en-US" dirty="0">
              <a:solidFill>
                <a:srgbClr val="0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549587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95824" y="72000"/>
            <a:ext cx="10257975" cy="914400"/>
          </a:xfrm>
        </p:spPr>
        <p:txBody>
          <a:bodyPr/>
          <a:lstStyle/>
          <a:p>
            <a:r>
              <a:rPr lang="en-US" altLang="zh-CN" dirty="0"/>
              <a:t>TLD(Tracking-Learning-Detection)</a:t>
            </a:r>
          </a:p>
        </p:txBody>
      </p:sp>
      <p:sp>
        <p:nvSpPr>
          <p:cNvPr id="5" name="矩形 4"/>
          <p:cNvSpPr/>
          <p:nvPr/>
        </p:nvSpPr>
        <p:spPr>
          <a:xfrm>
            <a:off x="1053989" y="731516"/>
            <a:ext cx="7129929" cy="338554"/>
          </a:xfrm>
          <a:prstGeom prst="rect">
            <a:avLst/>
          </a:prstGeom>
        </p:spPr>
        <p:txBody>
          <a:bodyPr wrap="square">
            <a:spAutoFit/>
          </a:bodyPr>
          <a:lstStyle/>
          <a:p>
            <a:r>
              <a:rPr lang="en-US" altLang="zh-CN" sz="1600" dirty="0">
                <a:solidFill>
                  <a:schemeClr val="tx1">
                    <a:lumMod val="50000"/>
                    <a:lumOff val="50000"/>
                  </a:schemeClr>
                </a:solidFill>
              </a:rPr>
              <a:t>Input your information here. Make it longer than the title.. </a:t>
            </a:r>
            <a:endParaRPr lang="zh-CN" altLang="en-US" sz="1600" dirty="0">
              <a:solidFill>
                <a:schemeClr val="tx1">
                  <a:lumMod val="50000"/>
                  <a:lumOff val="50000"/>
                </a:schemeClr>
              </a:solidFill>
            </a:endParaRPr>
          </a:p>
        </p:txBody>
      </p:sp>
      <p:sp>
        <p:nvSpPr>
          <p:cNvPr id="12" name="矩形 11"/>
          <p:cNvSpPr/>
          <p:nvPr/>
        </p:nvSpPr>
        <p:spPr>
          <a:xfrm>
            <a:off x="1095823" y="6001720"/>
            <a:ext cx="10590960" cy="369332"/>
          </a:xfrm>
          <a:prstGeom prst="rect">
            <a:avLst/>
          </a:prstGeom>
        </p:spPr>
        <p:txBody>
          <a:bodyPr wrap="square">
            <a:spAutoFit/>
          </a:bodyPr>
          <a:lstStyle/>
          <a:p>
            <a:r>
              <a:rPr lang="zh-CN" altLang="en-US" dirty="0">
                <a:solidFill>
                  <a:srgbClr val="000000"/>
                </a:solidFill>
                <a:latin typeface="Microsoft YaHei" panose="020B0503020204020204" pitchFamily="34" charset="-122"/>
                <a:ea typeface="Microsoft YaHei" panose="020B0503020204020204" pitchFamily="34" charset="-122"/>
              </a:rPr>
              <a:t>英国萨里大学</a:t>
            </a:r>
            <a:r>
              <a:rPr lang="zh-CN" altLang="en-US" dirty="0" smtClean="0">
                <a:solidFill>
                  <a:srgbClr val="000000"/>
                </a:solidFill>
                <a:latin typeface="Microsoft YaHei" panose="020B0503020204020204" pitchFamily="34" charset="-122"/>
                <a:ea typeface="Microsoft YaHei" panose="020B0503020204020204" pitchFamily="34" charset="-122"/>
              </a:rPr>
              <a:t>的捷克</a:t>
            </a:r>
            <a:r>
              <a:rPr lang="zh-CN" altLang="en-US" dirty="0">
                <a:solidFill>
                  <a:srgbClr val="000000"/>
                </a:solidFill>
                <a:latin typeface="Microsoft YaHei" panose="020B0503020204020204" pitchFamily="34" charset="-122"/>
                <a:ea typeface="Microsoft YaHei" panose="020B0503020204020204" pitchFamily="34" charset="-122"/>
              </a:rPr>
              <a:t>籍博士生</a:t>
            </a:r>
            <a:r>
              <a:rPr lang="en-US" altLang="zh-CN" dirty="0" err="1" smtClean="0">
                <a:solidFill>
                  <a:srgbClr val="000000"/>
                </a:solidFill>
                <a:latin typeface="Microsoft YaHei" panose="020B0503020204020204" pitchFamily="34" charset="-122"/>
                <a:ea typeface="Microsoft YaHei" panose="020B0503020204020204" pitchFamily="34" charset="-122"/>
              </a:rPr>
              <a:t>Zdenek</a:t>
            </a:r>
            <a:r>
              <a:rPr lang="en-US" altLang="zh-CN" dirty="0" smtClean="0">
                <a:solidFill>
                  <a:srgbClr val="000000"/>
                </a:solidFill>
                <a:latin typeface="Microsoft YaHei" panose="020B0503020204020204" pitchFamily="34" charset="-122"/>
                <a:ea typeface="Microsoft YaHei" panose="020B0503020204020204" pitchFamily="34" charset="-122"/>
              </a:rPr>
              <a:t> </a:t>
            </a:r>
            <a:r>
              <a:rPr lang="en-US" altLang="zh-CN" dirty="0" err="1" smtClean="0">
                <a:solidFill>
                  <a:srgbClr val="000000"/>
                </a:solidFill>
                <a:latin typeface="Microsoft YaHei" panose="020B0503020204020204" pitchFamily="34" charset="-122"/>
                <a:ea typeface="Microsoft YaHei" panose="020B0503020204020204" pitchFamily="34" charset="-122"/>
              </a:rPr>
              <a:t>Kalal</a:t>
            </a:r>
            <a:r>
              <a:rPr lang="zh-CN" altLang="en-US" dirty="0">
                <a:solidFill>
                  <a:srgbClr val="000000"/>
                </a:solidFill>
                <a:latin typeface="Microsoft YaHei" panose="020B0503020204020204" pitchFamily="34" charset="-122"/>
                <a:ea typeface="Microsoft YaHei" panose="020B0503020204020204" pitchFamily="34" charset="-122"/>
              </a:rPr>
              <a:t>在</a:t>
            </a:r>
            <a:r>
              <a:rPr lang="en-US" altLang="zh-CN" dirty="0">
                <a:solidFill>
                  <a:srgbClr val="000000"/>
                </a:solidFill>
                <a:latin typeface="Microsoft YaHei" panose="020B0503020204020204" pitchFamily="34" charset="-122"/>
                <a:ea typeface="Microsoft YaHei" panose="020B0503020204020204" pitchFamily="34" charset="-122"/>
              </a:rPr>
              <a:t>2012</a:t>
            </a:r>
            <a:r>
              <a:rPr lang="zh-CN" altLang="en-US" dirty="0">
                <a:solidFill>
                  <a:srgbClr val="000000"/>
                </a:solidFill>
                <a:latin typeface="Microsoft YaHei" panose="020B0503020204020204" pitchFamily="34" charset="-122"/>
                <a:ea typeface="Microsoft YaHei" panose="020B0503020204020204" pitchFamily="34" charset="-122"/>
              </a:rPr>
              <a:t>年</a:t>
            </a:r>
            <a:r>
              <a:rPr lang="en-US" altLang="zh-CN" dirty="0">
                <a:solidFill>
                  <a:srgbClr val="000000"/>
                </a:solidFill>
                <a:latin typeface="Microsoft YaHei" panose="020B0503020204020204" pitchFamily="34" charset="-122"/>
                <a:ea typeface="Microsoft YaHei" panose="020B0503020204020204" pitchFamily="34" charset="-122"/>
              </a:rPr>
              <a:t>7</a:t>
            </a:r>
            <a:r>
              <a:rPr lang="zh-CN" altLang="en-US" dirty="0">
                <a:solidFill>
                  <a:srgbClr val="000000"/>
                </a:solidFill>
                <a:latin typeface="Microsoft YaHei" panose="020B0503020204020204" pitchFamily="34" charset="-122"/>
                <a:ea typeface="Microsoft YaHei" panose="020B0503020204020204" pitchFamily="34" charset="-122"/>
              </a:rPr>
              <a:t>月提出的一</a:t>
            </a:r>
            <a:r>
              <a:rPr lang="zh-CN" altLang="en-US" dirty="0" smtClean="0">
                <a:solidFill>
                  <a:srgbClr val="000000"/>
                </a:solidFill>
                <a:latin typeface="Microsoft YaHei" panose="020B0503020204020204" pitchFamily="34" charset="-122"/>
                <a:ea typeface="Microsoft YaHei" panose="020B0503020204020204" pitchFamily="34" charset="-122"/>
              </a:rPr>
              <a:t>种单</a:t>
            </a:r>
            <a:r>
              <a:rPr lang="zh-CN" altLang="en-US" dirty="0">
                <a:solidFill>
                  <a:srgbClr val="000000"/>
                </a:solidFill>
                <a:latin typeface="Microsoft YaHei" panose="020B0503020204020204" pitchFamily="34" charset="-122"/>
                <a:ea typeface="Microsoft YaHei" panose="020B0503020204020204" pitchFamily="34" charset="-122"/>
              </a:rPr>
              <a:t>目标长时间跟踪算法。</a:t>
            </a:r>
          </a:p>
        </p:txBody>
      </p:sp>
      <p:pic>
        <p:nvPicPr>
          <p:cNvPr id="17" name="图片 16"/>
          <p:cNvPicPr>
            <a:picLocks noChangeAspect="1"/>
          </p:cNvPicPr>
          <p:nvPr/>
        </p:nvPicPr>
        <p:blipFill>
          <a:blip r:embed="rId3"/>
          <a:stretch>
            <a:fillRect/>
          </a:stretch>
        </p:blipFill>
        <p:spPr>
          <a:xfrm>
            <a:off x="1053989" y="1903580"/>
            <a:ext cx="7267117" cy="3264629"/>
          </a:xfrm>
          <a:prstGeom prst="rect">
            <a:avLst/>
          </a:prstGeom>
        </p:spPr>
      </p:pic>
    </p:spTree>
    <p:extLst>
      <p:ext uri="{BB962C8B-B14F-4D97-AF65-F5344CB8AC3E}">
        <p14:creationId xmlns:p14="http://schemas.microsoft.com/office/powerpoint/2010/main" val="38459444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95824" y="72000"/>
            <a:ext cx="10257975" cy="914400"/>
          </a:xfrm>
        </p:spPr>
        <p:txBody>
          <a:bodyPr/>
          <a:lstStyle/>
          <a:p>
            <a:r>
              <a:rPr lang="zh-CN" altLang="en-US" dirty="0" smtClean="0"/>
              <a:t>学习模块</a:t>
            </a:r>
            <a:r>
              <a:rPr lang="en-US" altLang="zh-CN" dirty="0" smtClean="0"/>
              <a:t>(Learning)</a:t>
            </a:r>
            <a:endParaRPr lang="en-US" altLang="zh-CN" dirty="0"/>
          </a:p>
        </p:txBody>
      </p:sp>
      <p:sp>
        <p:nvSpPr>
          <p:cNvPr id="5" name="矩形 4"/>
          <p:cNvSpPr/>
          <p:nvPr/>
        </p:nvSpPr>
        <p:spPr>
          <a:xfrm>
            <a:off x="1053989" y="731516"/>
            <a:ext cx="7129929" cy="338554"/>
          </a:xfrm>
          <a:prstGeom prst="rect">
            <a:avLst/>
          </a:prstGeom>
        </p:spPr>
        <p:txBody>
          <a:bodyPr wrap="square">
            <a:spAutoFit/>
          </a:bodyPr>
          <a:lstStyle/>
          <a:p>
            <a:r>
              <a:rPr lang="en-US" altLang="zh-CN" sz="1600" dirty="0">
                <a:solidFill>
                  <a:schemeClr val="tx1">
                    <a:lumMod val="50000"/>
                    <a:lumOff val="50000"/>
                  </a:schemeClr>
                </a:solidFill>
              </a:rPr>
              <a:t>Input your information here. Make it longer than the title.. </a:t>
            </a:r>
            <a:endParaRPr lang="zh-CN" altLang="en-US" sz="1600" dirty="0">
              <a:solidFill>
                <a:schemeClr val="tx1">
                  <a:lumMod val="50000"/>
                  <a:lumOff val="50000"/>
                </a:schemeClr>
              </a:solidFill>
            </a:endParaRPr>
          </a:p>
        </p:txBody>
      </p:sp>
      <p:sp>
        <p:nvSpPr>
          <p:cNvPr id="6" name="矩形 5"/>
          <p:cNvSpPr/>
          <p:nvPr/>
        </p:nvSpPr>
        <p:spPr>
          <a:xfrm>
            <a:off x="1095824" y="1729586"/>
            <a:ext cx="7326281" cy="646331"/>
          </a:xfrm>
          <a:prstGeom prst="rect">
            <a:avLst/>
          </a:prstGeom>
        </p:spPr>
        <p:txBody>
          <a:bodyPr wrap="square">
            <a:spAutoFit/>
          </a:bodyPr>
          <a:lstStyle/>
          <a:p>
            <a:r>
              <a:rPr lang="en-US" altLang="zh-CN" dirty="0">
                <a:solidFill>
                  <a:srgbClr val="000000"/>
                </a:solidFill>
                <a:latin typeface="Microsoft YaHei" panose="020B0503020204020204" pitchFamily="34" charset="-122"/>
                <a:ea typeface="Microsoft YaHei" panose="020B0503020204020204" pitchFamily="34" charset="-122"/>
              </a:rPr>
              <a:t>P</a:t>
            </a:r>
            <a:r>
              <a:rPr lang="zh-CN" altLang="en-US" dirty="0" smtClean="0">
                <a:solidFill>
                  <a:srgbClr val="000000"/>
                </a:solidFill>
                <a:latin typeface="Microsoft YaHei" panose="020B0503020204020204" pitchFamily="34" charset="-122"/>
                <a:ea typeface="Microsoft YaHei" panose="020B0503020204020204" pitchFamily="34" charset="-122"/>
              </a:rPr>
              <a:t>专家利用相似度</a:t>
            </a:r>
            <a:r>
              <a:rPr lang="en-US" altLang="zh-CN" dirty="0" smtClean="0">
                <a:solidFill>
                  <a:srgbClr val="000000"/>
                </a:solidFill>
                <a:latin typeface="Microsoft YaHei" panose="020B0503020204020204" pitchFamily="34" charset="-122"/>
                <a:ea typeface="Microsoft YaHei" panose="020B0503020204020204" pitchFamily="34" charset="-122"/>
              </a:rPr>
              <a:t>S</a:t>
            </a:r>
            <a:r>
              <a:rPr lang="zh-CN" altLang="en-US" dirty="0" smtClean="0">
                <a:solidFill>
                  <a:srgbClr val="000000"/>
                </a:solidFill>
                <a:latin typeface="Microsoft YaHei" panose="020B0503020204020204" pitchFamily="34" charset="-122"/>
                <a:ea typeface="Microsoft YaHei" panose="020B0503020204020204" pitchFamily="34" charset="-122"/>
              </a:rPr>
              <a:t>定义特征空间里的一个子集，这个子集视为目标模型的核心部分。核心部分会随着新样本的加入而生长。</a:t>
            </a:r>
            <a:endParaRPr lang="zh-CN" altLang="en-US" dirty="0">
              <a:solidFill>
                <a:srgbClr val="000000"/>
              </a:solidFill>
              <a:latin typeface="Microsoft YaHei" panose="020B0503020204020204" pitchFamily="34" charset="-122"/>
              <a:ea typeface="Microsoft YaHei" panose="020B0503020204020204" pitchFamily="34" charset="-122"/>
            </a:endParaRPr>
          </a:p>
        </p:txBody>
      </p:sp>
      <p:pic>
        <p:nvPicPr>
          <p:cNvPr id="2" name="图片 1"/>
          <p:cNvPicPr>
            <a:picLocks noChangeAspect="1"/>
          </p:cNvPicPr>
          <p:nvPr/>
        </p:nvPicPr>
        <p:blipFill>
          <a:blip r:embed="rId3"/>
          <a:stretch>
            <a:fillRect/>
          </a:stretch>
        </p:blipFill>
        <p:spPr>
          <a:xfrm>
            <a:off x="1053989" y="2652916"/>
            <a:ext cx="9055456" cy="3107204"/>
          </a:xfrm>
          <a:prstGeom prst="rect">
            <a:avLst/>
          </a:prstGeom>
        </p:spPr>
      </p:pic>
    </p:spTree>
    <p:extLst>
      <p:ext uri="{BB962C8B-B14F-4D97-AF65-F5344CB8AC3E}">
        <p14:creationId xmlns:p14="http://schemas.microsoft.com/office/powerpoint/2010/main" val="26334583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95824" y="72000"/>
            <a:ext cx="10257975" cy="914400"/>
          </a:xfrm>
        </p:spPr>
        <p:txBody>
          <a:bodyPr/>
          <a:lstStyle/>
          <a:p>
            <a:r>
              <a:rPr lang="en-US" altLang="zh-CN" dirty="0"/>
              <a:t>TLD(Tracking-Learning-Detection)</a:t>
            </a:r>
          </a:p>
        </p:txBody>
      </p:sp>
      <p:sp>
        <p:nvSpPr>
          <p:cNvPr id="5" name="矩形 4"/>
          <p:cNvSpPr/>
          <p:nvPr/>
        </p:nvSpPr>
        <p:spPr>
          <a:xfrm>
            <a:off x="1053989" y="731516"/>
            <a:ext cx="7129929" cy="338554"/>
          </a:xfrm>
          <a:prstGeom prst="rect">
            <a:avLst/>
          </a:prstGeom>
        </p:spPr>
        <p:txBody>
          <a:bodyPr wrap="square">
            <a:spAutoFit/>
          </a:bodyPr>
          <a:lstStyle/>
          <a:p>
            <a:r>
              <a:rPr lang="en-US" altLang="zh-CN" sz="1600" dirty="0">
                <a:solidFill>
                  <a:schemeClr val="tx1">
                    <a:lumMod val="50000"/>
                    <a:lumOff val="50000"/>
                  </a:schemeClr>
                </a:solidFill>
              </a:rPr>
              <a:t>Input your information here. Make it longer than the title.. </a:t>
            </a:r>
            <a:endParaRPr lang="zh-CN" altLang="en-US" sz="1600" dirty="0">
              <a:solidFill>
                <a:schemeClr val="tx1">
                  <a:lumMod val="50000"/>
                  <a:lumOff val="50000"/>
                </a:schemeClr>
              </a:solidFill>
            </a:endParaRPr>
          </a:p>
        </p:txBody>
      </p:sp>
      <p:pic>
        <p:nvPicPr>
          <p:cNvPr id="2" name="图片 1"/>
          <p:cNvPicPr>
            <a:picLocks noChangeAspect="1"/>
          </p:cNvPicPr>
          <p:nvPr/>
        </p:nvPicPr>
        <p:blipFill>
          <a:blip r:embed="rId3"/>
          <a:stretch>
            <a:fillRect/>
          </a:stretch>
        </p:blipFill>
        <p:spPr>
          <a:xfrm>
            <a:off x="725493" y="1070070"/>
            <a:ext cx="7786919" cy="5695500"/>
          </a:xfrm>
          <a:prstGeom prst="rect">
            <a:avLst/>
          </a:prstGeom>
        </p:spPr>
      </p:pic>
    </p:spTree>
    <p:extLst>
      <p:ext uri="{BB962C8B-B14F-4D97-AF65-F5344CB8AC3E}">
        <p14:creationId xmlns:p14="http://schemas.microsoft.com/office/powerpoint/2010/main" val="31358089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95824" y="72000"/>
            <a:ext cx="10257975" cy="914400"/>
          </a:xfrm>
        </p:spPr>
        <p:txBody>
          <a:bodyPr/>
          <a:lstStyle/>
          <a:p>
            <a:r>
              <a:rPr lang="en-US" altLang="zh-CN" dirty="0"/>
              <a:t>TLD(Tracking-Learning-Detection)</a:t>
            </a:r>
          </a:p>
        </p:txBody>
      </p:sp>
      <p:sp>
        <p:nvSpPr>
          <p:cNvPr id="5" name="矩形 4"/>
          <p:cNvSpPr/>
          <p:nvPr/>
        </p:nvSpPr>
        <p:spPr>
          <a:xfrm>
            <a:off x="1053989" y="731516"/>
            <a:ext cx="7129929" cy="338554"/>
          </a:xfrm>
          <a:prstGeom prst="rect">
            <a:avLst/>
          </a:prstGeom>
        </p:spPr>
        <p:txBody>
          <a:bodyPr wrap="square">
            <a:spAutoFit/>
          </a:bodyPr>
          <a:lstStyle/>
          <a:p>
            <a:r>
              <a:rPr lang="en-US" altLang="zh-CN" sz="1600" dirty="0">
                <a:solidFill>
                  <a:schemeClr val="tx1">
                    <a:lumMod val="50000"/>
                    <a:lumOff val="50000"/>
                  </a:schemeClr>
                </a:solidFill>
              </a:rPr>
              <a:t>Input your information here. Make it longer than the title.. </a:t>
            </a:r>
            <a:endParaRPr lang="zh-CN" altLang="en-US" sz="1600" dirty="0">
              <a:solidFill>
                <a:schemeClr val="tx1">
                  <a:lumMod val="50000"/>
                  <a:lumOff val="50000"/>
                </a:schemeClr>
              </a:solidFill>
            </a:endParaRPr>
          </a:p>
        </p:txBody>
      </p:sp>
      <p:pic>
        <p:nvPicPr>
          <p:cNvPr id="37" name="图片 36"/>
          <p:cNvPicPr>
            <a:picLocks noChangeAspect="1"/>
          </p:cNvPicPr>
          <p:nvPr/>
        </p:nvPicPr>
        <p:blipFill rotWithShape="1">
          <a:blip r:embed="rId3"/>
          <a:srcRect l="1497" t="3468" r="9" b="14929"/>
          <a:stretch/>
        </p:blipFill>
        <p:spPr>
          <a:xfrm>
            <a:off x="4729655" y="1070070"/>
            <a:ext cx="7462345" cy="5048057"/>
          </a:xfrm>
          <a:prstGeom prst="rect">
            <a:avLst/>
          </a:prstGeom>
        </p:spPr>
      </p:pic>
      <p:pic>
        <p:nvPicPr>
          <p:cNvPr id="7" name="图片 6"/>
          <p:cNvPicPr>
            <a:picLocks noChangeAspect="1"/>
          </p:cNvPicPr>
          <p:nvPr/>
        </p:nvPicPr>
        <p:blipFill>
          <a:blip r:embed="rId4"/>
          <a:stretch>
            <a:fillRect/>
          </a:stretch>
        </p:blipFill>
        <p:spPr>
          <a:xfrm>
            <a:off x="241738" y="1456317"/>
            <a:ext cx="4336469" cy="4071289"/>
          </a:xfrm>
          <a:prstGeom prst="rect">
            <a:avLst/>
          </a:prstGeom>
        </p:spPr>
      </p:pic>
    </p:spTree>
    <p:extLst>
      <p:ext uri="{BB962C8B-B14F-4D97-AF65-F5344CB8AC3E}">
        <p14:creationId xmlns:p14="http://schemas.microsoft.com/office/powerpoint/2010/main" val="14120282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95824" y="72000"/>
            <a:ext cx="10257975" cy="914400"/>
          </a:xfrm>
        </p:spPr>
        <p:txBody>
          <a:bodyPr/>
          <a:lstStyle/>
          <a:p>
            <a:r>
              <a:rPr lang="en-US" altLang="zh-CN" dirty="0"/>
              <a:t>TLD(Tracking-Learning-Detection)</a:t>
            </a:r>
          </a:p>
        </p:txBody>
      </p:sp>
      <p:sp>
        <p:nvSpPr>
          <p:cNvPr id="5" name="矩形 4"/>
          <p:cNvSpPr/>
          <p:nvPr/>
        </p:nvSpPr>
        <p:spPr>
          <a:xfrm>
            <a:off x="1053989" y="731516"/>
            <a:ext cx="7129929" cy="338554"/>
          </a:xfrm>
          <a:prstGeom prst="rect">
            <a:avLst/>
          </a:prstGeom>
        </p:spPr>
        <p:txBody>
          <a:bodyPr wrap="square">
            <a:spAutoFit/>
          </a:bodyPr>
          <a:lstStyle/>
          <a:p>
            <a:r>
              <a:rPr lang="en-US" altLang="zh-CN" sz="1600" dirty="0">
                <a:solidFill>
                  <a:schemeClr val="tx1">
                    <a:lumMod val="50000"/>
                    <a:lumOff val="50000"/>
                  </a:schemeClr>
                </a:solidFill>
              </a:rPr>
              <a:t>Input your information here. Make it longer than the title.. </a:t>
            </a:r>
            <a:endParaRPr lang="zh-CN" altLang="en-US" sz="1600" dirty="0">
              <a:solidFill>
                <a:schemeClr val="tx1">
                  <a:lumMod val="50000"/>
                  <a:lumOff val="50000"/>
                </a:schemeClr>
              </a:solidFill>
            </a:endParaRPr>
          </a:p>
        </p:txBody>
      </p:sp>
      <p:grpSp>
        <p:nvGrpSpPr>
          <p:cNvPr id="3" name="组合 2"/>
          <p:cNvGrpSpPr/>
          <p:nvPr/>
        </p:nvGrpSpPr>
        <p:grpSpPr>
          <a:xfrm>
            <a:off x="2375870" y="1174799"/>
            <a:ext cx="7697881" cy="5151981"/>
            <a:chOff x="1526801" y="1070070"/>
            <a:chExt cx="8899151" cy="5955958"/>
          </a:xfrm>
        </p:grpSpPr>
        <p:pic>
          <p:nvPicPr>
            <p:cNvPr id="2" name="图片 1"/>
            <p:cNvPicPr>
              <a:picLocks noChangeAspect="1"/>
            </p:cNvPicPr>
            <p:nvPr/>
          </p:nvPicPr>
          <p:blipFill>
            <a:blip r:embed="rId3"/>
            <a:stretch>
              <a:fillRect/>
            </a:stretch>
          </p:blipFill>
          <p:spPr>
            <a:xfrm>
              <a:off x="1526801" y="1070070"/>
              <a:ext cx="8899151" cy="3320126"/>
            </a:xfrm>
            <a:prstGeom prst="rect">
              <a:avLst/>
            </a:prstGeom>
          </p:spPr>
        </p:pic>
        <p:pic>
          <p:nvPicPr>
            <p:cNvPr id="6" name="图片 5"/>
            <p:cNvPicPr>
              <a:picLocks noChangeAspect="1"/>
            </p:cNvPicPr>
            <p:nvPr/>
          </p:nvPicPr>
          <p:blipFill>
            <a:blip r:embed="rId4"/>
            <a:stretch>
              <a:fillRect/>
            </a:stretch>
          </p:blipFill>
          <p:spPr>
            <a:xfrm>
              <a:off x="1526801" y="4200642"/>
              <a:ext cx="8899151" cy="2825386"/>
            </a:xfrm>
            <a:prstGeom prst="rect">
              <a:avLst/>
            </a:prstGeom>
          </p:spPr>
        </p:pic>
      </p:grpSp>
    </p:spTree>
    <p:extLst>
      <p:ext uri="{BB962C8B-B14F-4D97-AF65-F5344CB8AC3E}">
        <p14:creationId xmlns:p14="http://schemas.microsoft.com/office/powerpoint/2010/main" val="7656584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95824" y="72000"/>
            <a:ext cx="10257975" cy="914400"/>
          </a:xfrm>
        </p:spPr>
        <p:txBody>
          <a:bodyPr/>
          <a:lstStyle/>
          <a:p>
            <a:r>
              <a:rPr lang="en-US" altLang="zh-CN" dirty="0"/>
              <a:t>TLD(Tracking-Learning-Detection)</a:t>
            </a:r>
          </a:p>
        </p:txBody>
      </p:sp>
      <p:sp>
        <p:nvSpPr>
          <p:cNvPr id="5" name="矩形 4"/>
          <p:cNvSpPr/>
          <p:nvPr/>
        </p:nvSpPr>
        <p:spPr>
          <a:xfrm>
            <a:off x="1053989" y="731516"/>
            <a:ext cx="7129929" cy="338554"/>
          </a:xfrm>
          <a:prstGeom prst="rect">
            <a:avLst/>
          </a:prstGeom>
        </p:spPr>
        <p:txBody>
          <a:bodyPr wrap="square">
            <a:spAutoFit/>
          </a:bodyPr>
          <a:lstStyle/>
          <a:p>
            <a:r>
              <a:rPr lang="en-US" altLang="zh-CN" sz="1600" dirty="0">
                <a:solidFill>
                  <a:schemeClr val="tx1">
                    <a:lumMod val="50000"/>
                    <a:lumOff val="50000"/>
                  </a:schemeClr>
                </a:solidFill>
              </a:rPr>
              <a:t>Input your information here. Make it longer than the title.. </a:t>
            </a:r>
            <a:endParaRPr lang="zh-CN" altLang="en-US" sz="1600" dirty="0">
              <a:solidFill>
                <a:schemeClr val="tx1">
                  <a:lumMod val="50000"/>
                  <a:lumOff val="50000"/>
                </a:schemeClr>
              </a:solidFill>
            </a:endParaRPr>
          </a:p>
        </p:txBody>
      </p:sp>
      <p:pic>
        <p:nvPicPr>
          <p:cNvPr id="2" name="图片 1"/>
          <p:cNvPicPr>
            <a:picLocks noChangeAspect="1"/>
          </p:cNvPicPr>
          <p:nvPr/>
        </p:nvPicPr>
        <p:blipFill>
          <a:blip r:embed="rId3"/>
          <a:stretch>
            <a:fillRect/>
          </a:stretch>
        </p:blipFill>
        <p:spPr>
          <a:xfrm>
            <a:off x="853777" y="1954587"/>
            <a:ext cx="10840549" cy="3522847"/>
          </a:xfrm>
          <a:prstGeom prst="rect">
            <a:avLst/>
          </a:prstGeom>
        </p:spPr>
      </p:pic>
      <mc:AlternateContent xmlns:mc="http://schemas.openxmlformats.org/markup-compatibility/2006" xmlns:a14="http://schemas.microsoft.com/office/drawing/2010/main">
        <mc:Choice Requires="a14">
          <p:sp>
            <p:nvSpPr>
              <p:cNvPr id="8" name="文本框 7"/>
              <p:cNvSpPr txBox="1"/>
              <p:nvPr/>
            </p:nvSpPr>
            <p:spPr>
              <a:xfrm>
                <a:off x="5683509" y="5468468"/>
                <a:ext cx="1082604"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𝐹</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r>
                            <a:rPr lang="en-US" altLang="zh-CN" b="0" i="1" smtClean="0">
                              <a:latin typeface="Cambria Math" panose="02040503050406030204" pitchFamily="18" charset="0"/>
                            </a:rPr>
                            <m:t>𝑃𝑅</m:t>
                          </m:r>
                        </m:num>
                        <m:den>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𝑅</m:t>
                          </m:r>
                        </m:den>
                      </m:f>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5683509" y="5468468"/>
                <a:ext cx="1082604" cy="525016"/>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50616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95824" y="72000"/>
            <a:ext cx="10257975" cy="914400"/>
          </a:xfrm>
        </p:spPr>
        <p:txBody>
          <a:bodyPr/>
          <a:lstStyle/>
          <a:p>
            <a:r>
              <a:rPr lang="en-US" altLang="zh-CN" dirty="0"/>
              <a:t>TLD(Tracking-Learning-Detection)</a:t>
            </a:r>
          </a:p>
        </p:txBody>
      </p:sp>
      <p:sp>
        <p:nvSpPr>
          <p:cNvPr id="5" name="矩形 4"/>
          <p:cNvSpPr/>
          <p:nvPr/>
        </p:nvSpPr>
        <p:spPr>
          <a:xfrm>
            <a:off x="1053989" y="731516"/>
            <a:ext cx="7129929" cy="338554"/>
          </a:xfrm>
          <a:prstGeom prst="rect">
            <a:avLst/>
          </a:prstGeom>
        </p:spPr>
        <p:txBody>
          <a:bodyPr wrap="square">
            <a:spAutoFit/>
          </a:bodyPr>
          <a:lstStyle/>
          <a:p>
            <a:r>
              <a:rPr lang="en-US" altLang="zh-CN" sz="1600" dirty="0">
                <a:solidFill>
                  <a:schemeClr val="tx1">
                    <a:lumMod val="50000"/>
                    <a:lumOff val="50000"/>
                  </a:schemeClr>
                </a:solidFill>
              </a:rPr>
              <a:t>Input your information here. Make it longer than the title.. </a:t>
            </a:r>
            <a:endParaRPr lang="zh-CN" altLang="en-US" sz="1600" dirty="0">
              <a:solidFill>
                <a:schemeClr val="tx1">
                  <a:lumMod val="50000"/>
                  <a:lumOff val="50000"/>
                </a:schemeClr>
              </a:solidFill>
            </a:endParaRPr>
          </a:p>
        </p:txBody>
      </p:sp>
      <p:pic>
        <p:nvPicPr>
          <p:cNvPr id="7" name="目标跟踪">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22234" y="1244699"/>
            <a:ext cx="8774168" cy="494149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3514215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video>
              <p:cMediaNode vol="80000">
                <p:cTn id="2" fill="hold" display="0">
                  <p:stCondLst>
                    <p:cond delay="indefinite"/>
                  </p:stCondLst>
                </p:cTn>
                <p:tgtEl>
                  <p:spTgt spid="7"/>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95824" y="72000"/>
            <a:ext cx="10257975" cy="914400"/>
          </a:xfrm>
        </p:spPr>
        <p:txBody>
          <a:bodyPr/>
          <a:lstStyle/>
          <a:p>
            <a:r>
              <a:rPr lang="en-US" altLang="zh-CN" dirty="0"/>
              <a:t>TLD(Tracking-Learning-Detection)</a:t>
            </a:r>
          </a:p>
        </p:txBody>
      </p:sp>
      <p:sp>
        <p:nvSpPr>
          <p:cNvPr id="5" name="矩形 4"/>
          <p:cNvSpPr/>
          <p:nvPr/>
        </p:nvSpPr>
        <p:spPr>
          <a:xfrm>
            <a:off x="1053989" y="731516"/>
            <a:ext cx="7129929" cy="338554"/>
          </a:xfrm>
          <a:prstGeom prst="rect">
            <a:avLst/>
          </a:prstGeom>
        </p:spPr>
        <p:txBody>
          <a:bodyPr wrap="square">
            <a:spAutoFit/>
          </a:bodyPr>
          <a:lstStyle/>
          <a:p>
            <a:r>
              <a:rPr lang="en-US" altLang="zh-CN" sz="1600" dirty="0">
                <a:solidFill>
                  <a:schemeClr val="tx1">
                    <a:lumMod val="50000"/>
                    <a:lumOff val="50000"/>
                  </a:schemeClr>
                </a:solidFill>
              </a:rPr>
              <a:t>Input your information here. Make it longer than the title.. </a:t>
            </a:r>
            <a:endParaRPr lang="zh-CN" altLang="en-US" sz="1600" dirty="0">
              <a:solidFill>
                <a:schemeClr val="tx1">
                  <a:lumMod val="50000"/>
                  <a:lumOff val="50000"/>
                </a:schemeClr>
              </a:solidFill>
            </a:endParaRPr>
          </a:p>
        </p:txBody>
      </p:sp>
      <p:sp>
        <p:nvSpPr>
          <p:cNvPr id="6" name="矩形 5"/>
          <p:cNvSpPr/>
          <p:nvPr/>
        </p:nvSpPr>
        <p:spPr>
          <a:xfrm>
            <a:off x="1095824" y="2325187"/>
            <a:ext cx="10257975" cy="2585323"/>
          </a:xfrm>
          <a:prstGeom prst="rect">
            <a:avLst/>
          </a:prstGeom>
        </p:spPr>
        <p:txBody>
          <a:bodyPr wrap="square">
            <a:spAutoFit/>
          </a:bodyPr>
          <a:lstStyle/>
          <a:p>
            <a:pPr>
              <a:lnSpc>
                <a:spcPct val="150000"/>
              </a:lnSpc>
            </a:pPr>
            <a:r>
              <a:rPr lang="zh-CN" altLang="en-US" dirty="0">
                <a:solidFill>
                  <a:srgbClr val="000000"/>
                </a:solidFill>
                <a:latin typeface="Microsoft YaHei" panose="020B0503020204020204" pitchFamily="34" charset="-122"/>
                <a:ea typeface="Microsoft YaHei" panose="020B0503020204020204" pitchFamily="34" charset="-122"/>
              </a:rPr>
              <a:t>总结：</a:t>
            </a:r>
            <a:r>
              <a:rPr lang="en-US" altLang="zh-CN" dirty="0">
                <a:solidFill>
                  <a:srgbClr val="000000"/>
                </a:solidFill>
                <a:latin typeface="Microsoft YaHei" panose="020B0503020204020204" pitchFamily="34" charset="-122"/>
                <a:ea typeface="Microsoft YaHei" panose="020B0503020204020204" pitchFamily="34" charset="-122"/>
              </a:rPr>
              <a:t>TLD</a:t>
            </a:r>
            <a:r>
              <a:rPr lang="zh-CN" altLang="en-US" dirty="0">
                <a:solidFill>
                  <a:srgbClr val="000000"/>
                </a:solidFill>
                <a:latin typeface="Microsoft YaHei" panose="020B0503020204020204" pitchFamily="34" charset="-122"/>
                <a:ea typeface="Microsoft YaHei" panose="020B0503020204020204" pitchFamily="34" charset="-122"/>
              </a:rPr>
              <a:t>其实是一个非常合适的入门和进阶算法：</a:t>
            </a:r>
          </a:p>
          <a:p>
            <a:pPr marL="285750" indent="-285750">
              <a:lnSpc>
                <a:spcPct val="150000"/>
              </a:lnSpc>
              <a:buFont typeface="Arial" panose="020B0604020202020204" pitchFamily="34" charset="0"/>
              <a:buChar char="•"/>
            </a:pPr>
            <a:r>
              <a:rPr lang="zh-CN" altLang="en-US" dirty="0">
                <a:solidFill>
                  <a:srgbClr val="000000"/>
                </a:solidFill>
                <a:latin typeface="Microsoft YaHei" panose="020B0503020204020204" pitchFamily="34" charset="-122"/>
                <a:ea typeface="Microsoft YaHei" panose="020B0503020204020204" pitchFamily="34" charset="-122"/>
              </a:rPr>
              <a:t>有理论，有高质量的</a:t>
            </a:r>
            <a:r>
              <a:rPr lang="en-US" altLang="zh-CN" dirty="0">
                <a:solidFill>
                  <a:srgbClr val="000000"/>
                </a:solidFill>
                <a:latin typeface="Microsoft YaHei" panose="020B0503020204020204" pitchFamily="34" charset="-122"/>
                <a:ea typeface="Microsoft YaHei" panose="020B0503020204020204" pitchFamily="34" charset="-122"/>
              </a:rPr>
              <a:t>paper</a:t>
            </a:r>
            <a:r>
              <a:rPr lang="zh-CN" altLang="en-US" dirty="0">
                <a:solidFill>
                  <a:srgbClr val="000000"/>
                </a:solidFill>
                <a:latin typeface="Microsoft YaHei" panose="020B0503020204020204" pitchFamily="34" charset="-122"/>
                <a:ea typeface="Microsoft YaHei" panose="020B0503020204020204" pitchFamily="34" charset="-122"/>
              </a:rPr>
              <a:t>（</a:t>
            </a:r>
            <a:r>
              <a:rPr lang="en-US" altLang="zh-CN" dirty="0">
                <a:solidFill>
                  <a:srgbClr val="000000"/>
                </a:solidFill>
                <a:latin typeface="Microsoft YaHei" panose="020B0503020204020204" pitchFamily="34" charset="-122"/>
                <a:ea typeface="Microsoft YaHei" panose="020B0503020204020204" pitchFamily="34" charset="-122"/>
              </a:rPr>
              <a:t>BMVC, CVPR, ICPR, </a:t>
            </a:r>
            <a:r>
              <a:rPr lang="zh-CN" altLang="en-US" dirty="0">
                <a:solidFill>
                  <a:srgbClr val="000000"/>
                </a:solidFill>
                <a:latin typeface="Microsoft YaHei" panose="020B0503020204020204" pitchFamily="34" charset="-122"/>
                <a:ea typeface="Microsoft YaHei" panose="020B0503020204020204" pitchFamily="34" charset="-122"/>
              </a:rPr>
              <a:t>最后</a:t>
            </a:r>
            <a:r>
              <a:rPr lang="en-US" altLang="zh-CN" dirty="0">
                <a:solidFill>
                  <a:srgbClr val="000000"/>
                </a:solidFill>
                <a:latin typeface="Microsoft YaHei" panose="020B0503020204020204" pitchFamily="34" charset="-122"/>
                <a:ea typeface="Microsoft YaHei" panose="020B0503020204020204" pitchFamily="34" charset="-122"/>
              </a:rPr>
              <a:t>PAMI</a:t>
            </a:r>
            <a:r>
              <a:rPr lang="zh-CN" altLang="en-US" dirty="0">
                <a:solidFill>
                  <a:srgbClr val="000000"/>
                </a:solidFill>
                <a:latin typeface="Microsoft YaHei" panose="020B0503020204020204" pitchFamily="34" charset="-122"/>
                <a:ea typeface="Microsoft YaHei" panose="020B0503020204020204" pitchFamily="34" charset="-122"/>
              </a:rPr>
              <a:t>）</a:t>
            </a:r>
          </a:p>
          <a:p>
            <a:pPr marL="285750" indent="-285750">
              <a:lnSpc>
                <a:spcPct val="150000"/>
              </a:lnSpc>
              <a:buFont typeface="Arial" panose="020B0604020202020204" pitchFamily="34" charset="0"/>
              <a:buChar char="•"/>
            </a:pPr>
            <a:r>
              <a:rPr lang="zh-CN" altLang="en-US" dirty="0">
                <a:solidFill>
                  <a:srgbClr val="000000"/>
                </a:solidFill>
                <a:latin typeface="Microsoft YaHei" panose="020B0503020204020204" pitchFamily="34" charset="-122"/>
                <a:ea typeface="Microsoft YaHei" panose="020B0503020204020204" pitchFamily="34" charset="-122"/>
              </a:rPr>
              <a:t>有源代码！</a:t>
            </a:r>
            <a:r>
              <a:rPr lang="en-US" altLang="zh-CN" dirty="0" err="1">
                <a:solidFill>
                  <a:srgbClr val="000000"/>
                </a:solidFill>
                <a:latin typeface="Microsoft YaHei" panose="020B0503020204020204" pitchFamily="34" charset="-122"/>
                <a:ea typeface="Microsoft YaHei" panose="020B0503020204020204" pitchFamily="34" charset="-122"/>
              </a:rPr>
              <a:t>Matlab</a:t>
            </a:r>
            <a:r>
              <a:rPr lang="zh-CN" altLang="en-US" dirty="0">
                <a:solidFill>
                  <a:srgbClr val="000000"/>
                </a:solidFill>
                <a:latin typeface="Microsoft YaHei" panose="020B0503020204020204" pitchFamily="34" charset="-122"/>
                <a:ea typeface="Microsoft YaHei" panose="020B0503020204020204" pitchFamily="34" charset="-122"/>
              </a:rPr>
              <a:t>，</a:t>
            </a:r>
            <a:r>
              <a:rPr lang="en-US" altLang="zh-CN" dirty="0">
                <a:solidFill>
                  <a:srgbClr val="000000"/>
                </a:solidFill>
                <a:latin typeface="Microsoft YaHei" panose="020B0503020204020204" pitchFamily="34" charset="-122"/>
                <a:ea typeface="Microsoft YaHei" panose="020B0503020204020204" pitchFamily="34" charset="-122"/>
              </a:rPr>
              <a:t>C++</a:t>
            </a:r>
            <a:r>
              <a:rPr lang="zh-CN" altLang="en-US" dirty="0">
                <a:solidFill>
                  <a:srgbClr val="000000"/>
                </a:solidFill>
                <a:latin typeface="Microsoft YaHei" panose="020B0503020204020204" pitchFamily="34" charset="-122"/>
                <a:ea typeface="Microsoft YaHei" panose="020B0503020204020204" pitchFamily="34" charset="-122"/>
              </a:rPr>
              <a:t>，</a:t>
            </a:r>
            <a:r>
              <a:rPr lang="en-US" altLang="zh-CN" dirty="0">
                <a:solidFill>
                  <a:srgbClr val="000000"/>
                </a:solidFill>
                <a:latin typeface="Microsoft YaHei" panose="020B0503020204020204" pitchFamily="34" charset="-122"/>
                <a:ea typeface="Microsoft YaHei" panose="020B0503020204020204" pitchFamily="34" charset="-122"/>
              </a:rPr>
              <a:t>python</a:t>
            </a:r>
            <a:endParaRPr lang="zh-CN" altLang="en-US" dirty="0">
              <a:solidFill>
                <a:srgbClr val="000000"/>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dirty="0">
                <a:solidFill>
                  <a:srgbClr val="000000"/>
                </a:solidFill>
                <a:latin typeface="Microsoft YaHei" panose="020B0503020204020204" pitchFamily="34" charset="-122"/>
                <a:ea typeface="Microsoft YaHei" panose="020B0503020204020204" pitchFamily="34" charset="-122"/>
              </a:rPr>
              <a:t>有不同大牛小牛分享的详细的介绍和详细的代码注释，几乎每一行都解释到了</a:t>
            </a:r>
          </a:p>
          <a:p>
            <a:pPr marL="285750" indent="-285750">
              <a:lnSpc>
                <a:spcPct val="150000"/>
              </a:lnSpc>
              <a:buFont typeface="Arial" panose="020B0604020202020204" pitchFamily="34" charset="0"/>
              <a:buChar char="•"/>
            </a:pPr>
            <a:r>
              <a:rPr lang="zh-CN" altLang="en-US" dirty="0">
                <a:solidFill>
                  <a:srgbClr val="000000"/>
                </a:solidFill>
                <a:latin typeface="Microsoft YaHei" panose="020B0503020204020204" pitchFamily="34" charset="-122"/>
                <a:ea typeface="Microsoft YaHei" panose="020B0503020204020204" pitchFamily="34" charset="-122"/>
              </a:rPr>
              <a:t>牵涉面广，涉及到</a:t>
            </a:r>
            <a:r>
              <a:rPr lang="en-US" altLang="zh-CN" dirty="0">
                <a:solidFill>
                  <a:srgbClr val="000000"/>
                </a:solidFill>
                <a:latin typeface="Microsoft YaHei" panose="020B0503020204020204" pitchFamily="34" charset="-122"/>
                <a:ea typeface="Microsoft YaHei" panose="020B0503020204020204" pitchFamily="34" charset="-122"/>
              </a:rPr>
              <a:t>detection, tracking, </a:t>
            </a:r>
            <a:r>
              <a:rPr lang="en-US" altLang="zh-CN" dirty="0" err="1">
                <a:solidFill>
                  <a:srgbClr val="000000"/>
                </a:solidFill>
                <a:latin typeface="Microsoft YaHei" panose="020B0503020204020204" pitchFamily="34" charset="-122"/>
                <a:ea typeface="Microsoft YaHei" panose="020B0503020204020204" pitchFamily="34" charset="-122"/>
              </a:rPr>
              <a:t>classifcation</a:t>
            </a:r>
            <a:r>
              <a:rPr lang="zh-CN" altLang="en-US" dirty="0">
                <a:solidFill>
                  <a:srgbClr val="000000"/>
                </a:solidFill>
                <a:latin typeface="Microsoft YaHei" panose="020B0503020204020204" pitchFamily="34" charset="-122"/>
                <a:ea typeface="Microsoft YaHei" panose="020B0503020204020204" pitchFamily="34" charset="-122"/>
              </a:rPr>
              <a:t>，传统的视觉技术就是这么划分的三大类。研究完了对每一部分多少能有点心得。</a:t>
            </a:r>
          </a:p>
        </p:txBody>
      </p:sp>
    </p:spTree>
    <p:extLst>
      <p:ext uri="{BB962C8B-B14F-4D97-AF65-F5344CB8AC3E}">
        <p14:creationId xmlns:p14="http://schemas.microsoft.com/office/powerpoint/2010/main" val="15689707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4337836" y="1629000"/>
            <a:ext cx="3600000" cy="3600000"/>
          </a:xfrm>
          <a:prstGeom prst="ellipse">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4519509" y="2828835"/>
            <a:ext cx="3236655" cy="1200329"/>
          </a:xfrm>
          <a:prstGeom prst="rect">
            <a:avLst/>
          </a:prstGeom>
          <a:noFill/>
        </p:spPr>
        <p:txBody>
          <a:bodyPr wrap="none" rtlCol="0">
            <a:spAutoFit/>
          </a:bodyPr>
          <a:lstStyle/>
          <a:p>
            <a:pPr algn="ctr"/>
            <a:r>
              <a:rPr lang="en-US" altLang="zh-CN" sz="7200" dirty="0" smtClean="0">
                <a:solidFill>
                  <a:schemeClr val="bg1"/>
                </a:solidFill>
              </a:rPr>
              <a:t>THANKS</a:t>
            </a:r>
            <a:endParaRPr lang="zh-CN" altLang="en-US" sz="7200" dirty="0">
              <a:solidFill>
                <a:schemeClr val="bg1"/>
              </a:solidFill>
            </a:endParaRPr>
          </a:p>
        </p:txBody>
      </p:sp>
      <p:cxnSp>
        <p:nvCxnSpPr>
          <p:cNvPr id="7" name="直接连接符 6"/>
          <p:cNvCxnSpPr/>
          <p:nvPr/>
        </p:nvCxnSpPr>
        <p:spPr>
          <a:xfrm>
            <a:off x="4697836" y="2828835"/>
            <a:ext cx="288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697836" y="4029164"/>
            <a:ext cx="288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椭圆 1"/>
          <p:cNvSpPr/>
          <p:nvPr/>
        </p:nvSpPr>
        <p:spPr>
          <a:xfrm>
            <a:off x="4436036" y="1743300"/>
            <a:ext cx="3403600" cy="3403600"/>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697836" y="4064778"/>
            <a:ext cx="2880000" cy="369332"/>
          </a:xfrm>
          <a:prstGeom prst="rect">
            <a:avLst/>
          </a:prstGeom>
          <a:noFill/>
        </p:spPr>
        <p:txBody>
          <a:bodyPr wrap="square" rtlCol="0" anchor="ctr">
            <a:spAutoFit/>
          </a:bodyPr>
          <a:lstStyle/>
          <a:p>
            <a:pPr algn="ctr"/>
            <a:r>
              <a:rPr lang="zh-CN" altLang="en-US" b="1" dirty="0">
                <a:solidFill>
                  <a:schemeClr val="bg1"/>
                </a:solidFill>
              </a:rPr>
              <a:t>请</a:t>
            </a:r>
            <a:r>
              <a:rPr lang="zh-CN" altLang="en-US" b="1" dirty="0" smtClean="0">
                <a:solidFill>
                  <a:schemeClr val="bg1"/>
                </a:solidFill>
              </a:rPr>
              <a:t>各位评委</a:t>
            </a:r>
            <a:r>
              <a:rPr lang="zh-CN" altLang="en-US" b="1" dirty="0">
                <a:solidFill>
                  <a:schemeClr val="bg1"/>
                </a:solidFill>
              </a:rPr>
              <a:t>老师批评指正</a:t>
            </a:r>
            <a:endParaRPr lang="en-US" b="1" dirty="0">
              <a:solidFill>
                <a:schemeClr val="bg1"/>
              </a:solidFill>
            </a:endParaRPr>
          </a:p>
        </p:txBody>
      </p:sp>
    </p:spTree>
    <p:extLst>
      <p:ext uri="{BB962C8B-B14F-4D97-AF65-F5344CB8AC3E}">
        <p14:creationId xmlns:p14="http://schemas.microsoft.com/office/powerpoint/2010/main" val="42486828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95824" y="72000"/>
            <a:ext cx="10257975" cy="914400"/>
          </a:xfrm>
        </p:spPr>
        <p:txBody>
          <a:bodyPr/>
          <a:lstStyle/>
          <a:p>
            <a:r>
              <a:rPr lang="en-US" altLang="zh-CN" dirty="0"/>
              <a:t>TLD(Tracking-Learning-Detection)</a:t>
            </a:r>
          </a:p>
        </p:txBody>
      </p:sp>
      <p:sp>
        <p:nvSpPr>
          <p:cNvPr id="5" name="矩形 4"/>
          <p:cNvSpPr/>
          <p:nvPr/>
        </p:nvSpPr>
        <p:spPr>
          <a:xfrm>
            <a:off x="1053989" y="731516"/>
            <a:ext cx="7129929" cy="338554"/>
          </a:xfrm>
          <a:prstGeom prst="rect">
            <a:avLst/>
          </a:prstGeom>
        </p:spPr>
        <p:txBody>
          <a:bodyPr wrap="square">
            <a:spAutoFit/>
          </a:bodyPr>
          <a:lstStyle/>
          <a:p>
            <a:r>
              <a:rPr lang="en-US" altLang="zh-CN" sz="1600" dirty="0">
                <a:solidFill>
                  <a:schemeClr val="tx1">
                    <a:lumMod val="50000"/>
                    <a:lumOff val="50000"/>
                  </a:schemeClr>
                </a:solidFill>
              </a:rPr>
              <a:t>Input your information here. Make it longer than the title.. </a:t>
            </a:r>
            <a:endParaRPr lang="zh-CN" altLang="en-US" sz="1600" dirty="0">
              <a:solidFill>
                <a:schemeClr val="tx1">
                  <a:lumMod val="50000"/>
                  <a:lumOff val="50000"/>
                </a:schemeClr>
              </a:solidFill>
            </a:endParaRPr>
          </a:p>
        </p:txBody>
      </p:sp>
    </p:spTree>
    <p:extLst>
      <p:ext uri="{BB962C8B-B14F-4D97-AF65-F5344CB8AC3E}">
        <p14:creationId xmlns:p14="http://schemas.microsoft.com/office/powerpoint/2010/main" val="15351925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95824" y="72000"/>
            <a:ext cx="10257975" cy="914400"/>
          </a:xfrm>
        </p:spPr>
        <p:txBody>
          <a:bodyPr/>
          <a:lstStyle/>
          <a:p>
            <a:r>
              <a:rPr lang="en-US" altLang="zh-CN" dirty="0"/>
              <a:t>TLD(Tracking-Learning-Detection)</a:t>
            </a:r>
          </a:p>
        </p:txBody>
      </p:sp>
      <p:sp>
        <p:nvSpPr>
          <p:cNvPr id="5" name="矩形 4"/>
          <p:cNvSpPr/>
          <p:nvPr/>
        </p:nvSpPr>
        <p:spPr>
          <a:xfrm>
            <a:off x="1053989" y="731516"/>
            <a:ext cx="7129929" cy="338554"/>
          </a:xfrm>
          <a:prstGeom prst="rect">
            <a:avLst/>
          </a:prstGeom>
        </p:spPr>
        <p:txBody>
          <a:bodyPr wrap="square">
            <a:spAutoFit/>
          </a:bodyPr>
          <a:lstStyle/>
          <a:p>
            <a:r>
              <a:rPr lang="en-US" altLang="zh-CN" sz="1600" dirty="0">
                <a:solidFill>
                  <a:schemeClr val="tx1">
                    <a:lumMod val="50000"/>
                    <a:lumOff val="50000"/>
                  </a:schemeClr>
                </a:solidFill>
              </a:rPr>
              <a:t>Input your information here. Make it longer than the title.. </a:t>
            </a:r>
            <a:endParaRPr lang="zh-CN" altLang="en-US" sz="1600" dirty="0">
              <a:solidFill>
                <a:schemeClr val="tx1">
                  <a:lumMod val="50000"/>
                  <a:lumOff val="50000"/>
                </a:schemeClr>
              </a:solidFill>
            </a:endParaRPr>
          </a:p>
        </p:txBody>
      </p:sp>
      <p:sp>
        <p:nvSpPr>
          <p:cNvPr id="2" name="矩形 1"/>
          <p:cNvSpPr/>
          <p:nvPr/>
        </p:nvSpPr>
        <p:spPr>
          <a:xfrm>
            <a:off x="978835" y="2107959"/>
            <a:ext cx="10491951" cy="2862322"/>
          </a:xfrm>
          <a:prstGeom prst="rect">
            <a:avLst/>
          </a:prstGeom>
        </p:spPr>
        <p:txBody>
          <a:bodyPr wrap="square">
            <a:spAutoFit/>
          </a:bodyPr>
          <a:lstStyle/>
          <a:p>
            <a:r>
              <a:rPr lang="zh-CN" altLang="en-US" dirty="0" smtClean="0">
                <a:solidFill>
                  <a:srgbClr val="000000"/>
                </a:solidFill>
                <a:latin typeface="Microsoft YaHei" panose="020B0503020204020204" pitchFamily="34" charset="-122"/>
                <a:ea typeface="Microsoft YaHei" panose="020B0503020204020204" pitchFamily="34" charset="-122"/>
              </a:rPr>
              <a:t>传统跟踪算法：</a:t>
            </a:r>
            <a:endParaRPr lang="en-US" altLang="zh-CN" dirty="0" smtClean="0">
              <a:solidFill>
                <a:srgbClr val="000000"/>
              </a:solidFill>
              <a:latin typeface="Microsoft YaHei" panose="020B0503020204020204" pitchFamily="34" charset="-122"/>
              <a:ea typeface="Microsoft YaHei" panose="020B0503020204020204" pitchFamily="34" charset="-122"/>
            </a:endParaRPr>
          </a:p>
          <a:p>
            <a:endParaRPr lang="en-US" altLang="zh-CN" dirty="0" smtClean="0">
              <a:solidFill>
                <a:srgbClr val="000000"/>
              </a:solidFill>
              <a:latin typeface="Microsoft YaHei" panose="020B0503020204020204" pitchFamily="34" charset="-122"/>
              <a:ea typeface="Microsoft YaHei" panose="020B0503020204020204" pitchFamily="34" charset="-122"/>
            </a:endParaRPr>
          </a:p>
          <a:p>
            <a:r>
              <a:rPr lang="en-US" altLang="zh-CN" dirty="0" smtClean="0">
                <a:solidFill>
                  <a:srgbClr val="000000"/>
                </a:solidFill>
                <a:latin typeface="Microsoft YaHei" panose="020B0503020204020204" pitchFamily="34" charset="-122"/>
                <a:ea typeface="Microsoft YaHei" panose="020B0503020204020204" pitchFamily="34" charset="-122"/>
              </a:rPr>
              <a:t>1</a:t>
            </a:r>
            <a:r>
              <a:rPr lang="zh-CN" altLang="en-US" dirty="0" smtClean="0">
                <a:solidFill>
                  <a:srgbClr val="000000"/>
                </a:solidFill>
                <a:latin typeface="Microsoft YaHei" panose="020B0503020204020204" pitchFamily="34" charset="-122"/>
                <a:ea typeface="Microsoft YaHei" panose="020B0503020204020204" pitchFamily="34" charset="-122"/>
              </a:rPr>
              <a:t>、跟踪需要</a:t>
            </a:r>
            <a:r>
              <a:rPr lang="zh-CN" altLang="en-US" dirty="0">
                <a:solidFill>
                  <a:srgbClr val="000000"/>
                </a:solidFill>
                <a:latin typeface="Microsoft YaHei" panose="020B0503020204020204" pitchFamily="34" charset="-122"/>
                <a:ea typeface="Microsoft YaHei" panose="020B0503020204020204" pitchFamily="34" charset="-122"/>
              </a:rPr>
              <a:t>跟检测模块相互配合，当检测到被跟踪目标之后，就开始进入跟踪模块</a:t>
            </a:r>
            <a:r>
              <a:rPr lang="zh-CN" altLang="en-US" dirty="0" smtClean="0">
                <a:solidFill>
                  <a:srgbClr val="000000"/>
                </a:solidFill>
                <a:latin typeface="Microsoft YaHei" panose="020B0503020204020204" pitchFamily="34" charset="-122"/>
                <a:ea typeface="Microsoft YaHei" panose="020B0503020204020204" pitchFamily="34" charset="-122"/>
              </a:rPr>
              <a:t>，此后检测</a:t>
            </a:r>
            <a:r>
              <a:rPr lang="zh-CN" altLang="en-US" dirty="0">
                <a:solidFill>
                  <a:srgbClr val="000000"/>
                </a:solidFill>
                <a:latin typeface="Microsoft YaHei" panose="020B0503020204020204" pitchFamily="34" charset="-122"/>
                <a:ea typeface="Microsoft YaHei" panose="020B0503020204020204" pitchFamily="34" charset="-122"/>
              </a:rPr>
              <a:t>模块就不会介入到跟踪过程</a:t>
            </a:r>
            <a:r>
              <a:rPr lang="zh-CN" altLang="en-US" dirty="0" smtClean="0">
                <a:solidFill>
                  <a:srgbClr val="000000"/>
                </a:solidFill>
                <a:latin typeface="Microsoft YaHei" panose="020B0503020204020204" pitchFamily="34" charset="-122"/>
                <a:ea typeface="Microsoft YaHei" panose="020B0503020204020204" pitchFamily="34" charset="-122"/>
              </a:rPr>
              <a:t>中</a:t>
            </a:r>
            <a:r>
              <a:rPr lang="zh-CN" altLang="en-US" dirty="0">
                <a:solidFill>
                  <a:srgbClr val="000000"/>
                </a:solidFill>
                <a:latin typeface="Microsoft YaHei" panose="020B0503020204020204" pitchFamily="34" charset="-122"/>
                <a:ea typeface="Microsoft YaHei" panose="020B0503020204020204" pitchFamily="34" charset="-122"/>
              </a:rPr>
              <a:t>，</a:t>
            </a:r>
            <a:r>
              <a:rPr lang="zh-CN" altLang="en-US" dirty="0" smtClean="0">
                <a:solidFill>
                  <a:srgbClr val="000000"/>
                </a:solidFill>
                <a:latin typeface="Microsoft YaHei" panose="020B0503020204020204" pitchFamily="34" charset="-122"/>
                <a:ea typeface="Microsoft YaHei" panose="020B0503020204020204" pitchFamily="34" charset="-122"/>
              </a:rPr>
              <a:t>当</a:t>
            </a:r>
            <a:r>
              <a:rPr lang="zh-CN" altLang="en-US" dirty="0">
                <a:solidFill>
                  <a:srgbClr val="000000"/>
                </a:solidFill>
                <a:latin typeface="Microsoft YaHei" panose="020B0503020204020204" pitchFamily="34" charset="-122"/>
                <a:ea typeface="Microsoft YaHei" panose="020B0503020204020204" pitchFamily="34" charset="-122"/>
              </a:rPr>
              <a:t>被跟踪目标存在形状变化或遮挡时，跟踪就很容易</a:t>
            </a:r>
            <a:r>
              <a:rPr lang="zh-CN" altLang="en-US" dirty="0" smtClean="0">
                <a:solidFill>
                  <a:srgbClr val="000000"/>
                </a:solidFill>
                <a:latin typeface="Microsoft YaHei" panose="020B0503020204020204" pitchFamily="34" charset="-122"/>
                <a:ea typeface="Microsoft YaHei" panose="020B0503020204020204" pitchFamily="34" charset="-122"/>
              </a:rPr>
              <a:t>失败。</a:t>
            </a:r>
            <a:endParaRPr lang="en-US" altLang="zh-CN" dirty="0" smtClean="0">
              <a:solidFill>
                <a:srgbClr val="000000"/>
              </a:solidFill>
              <a:latin typeface="Microsoft YaHei" panose="020B0503020204020204" pitchFamily="34" charset="-122"/>
              <a:ea typeface="Microsoft YaHei" panose="020B0503020204020204" pitchFamily="34" charset="-122"/>
            </a:endParaRPr>
          </a:p>
          <a:p>
            <a:endParaRPr lang="en-US" altLang="zh-CN" dirty="0">
              <a:solidFill>
                <a:srgbClr val="000000"/>
              </a:solidFill>
              <a:latin typeface="Microsoft YaHei" panose="020B0503020204020204" pitchFamily="34" charset="-122"/>
              <a:ea typeface="Microsoft YaHei" panose="020B0503020204020204" pitchFamily="34" charset="-122"/>
            </a:endParaRPr>
          </a:p>
          <a:p>
            <a:r>
              <a:rPr lang="en-US" altLang="zh-CN" dirty="0" smtClean="0">
                <a:solidFill>
                  <a:srgbClr val="000000"/>
                </a:solidFill>
                <a:latin typeface="Microsoft YaHei" panose="020B0503020204020204" pitchFamily="34" charset="-122"/>
                <a:ea typeface="Microsoft YaHei" panose="020B0503020204020204" pitchFamily="34" charset="-122"/>
              </a:rPr>
              <a:t>2</a:t>
            </a:r>
            <a:r>
              <a:rPr lang="zh-CN" altLang="en-US" dirty="0" smtClean="0">
                <a:solidFill>
                  <a:srgbClr val="000000"/>
                </a:solidFill>
                <a:latin typeface="Microsoft YaHei" panose="020B0503020204020204" pitchFamily="34" charset="-122"/>
                <a:ea typeface="Microsoft YaHei" panose="020B0503020204020204" pitchFamily="34" charset="-122"/>
              </a:rPr>
              <a:t>、采用</a:t>
            </a:r>
            <a:r>
              <a:rPr lang="zh-CN" altLang="en-US" dirty="0">
                <a:solidFill>
                  <a:srgbClr val="000000"/>
                </a:solidFill>
                <a:latin typeface="Microsoft YaHei" panose="020B0503020204020204" pitchFamily="34" charset="-122"/>
                <a:ea typeface="Microsoft YaHei" panose="020B0503020204020204" pitchFamily="34" charset="-122"/>
              </a:rPr>
              <a:t>检测的方法来代替跟踪。该方法虽然在某些情况下可以改进跟踪效果，但它需要一个离线的</a:t>
            </a:r>
            <a:r>
              <a:rPr lang="zh-CN" altLang="en-US" dirty="0" smtClean="0">
                <a:solidFill>
                  <a:srgbClr val="000000"/>
                </a:solidFill>
                <a:latin typeface="Microsoft YaHei" panose="020B0503020204020204" pitchFamily="34" charset="-122"/>
                <a:ea typeface="Microsoft YaHei" panose="020B0503020204020204" pitchFamily="34" charset="-122"/>
              </a:rPr>
              <a:t>学习过程</a:t>
            </a:r>
            <a:r>
              <a:rPr lang="zh-CN" altLang="en-US" dirty="0">
                <a:solidFill>
                  <a:srgbClr val="000000"/>
                </a:solidFill>
                <a:latin typeface="Microsoft YaHei" panose="020B0503020204020204" pitchFamily="34" charset="-122"/>
                <a:ea typeface="Microsoft YaHei" panose="020B0503020204020204" pitchFamily="34" charset="-122"/>
              </a:rPr>
              <a:t>，</a:t>
            </a:r>
            <a:r>
              <a:rPr lang="zh-CN" altLang="en-US" dirty="0" smtClean="0">
                <a:solidFill>
                  <a:srgbClr val="000000"/>
                </a:solidFill>
                <a:latin typeface="Microsoft YaHei" panose="020B0503020204020204" pitchFamily="34" charset="-122"/>
                <a:ea typeface="Microsoft YaHei" panose="020B0503020204020204" pitchFamily="34" charset="-122"/>
              </a:rPr>
              <a:t>训练样本</a:t>
            </a:r>
            <a:r>
              <a:rPr lang="zh-CN" altLang="en-US" dirty="0">
                <a:solidFill>
                  <a:srgbClr val="000000"/>
                </a:solidFill>
                <a:latin typeface="Microsoft YaHei" panose="020B0503020204020204" pitchFamily="34" charset="-122"/>
                <a:ea typeface="Microsoft YaHei" panose="020B0503020204020204" pitchFamily="34" charset="-122"/>
              </a:rPr>
              <a:t>要涵盖被跟踪目标可能发生的各种形变和各种尺度、姿态变化和光照变化的情况</a:t>
            </a:r>
            <a:r>
              <a:rPr lang="zh-CN" altLang="en-US" dirty="0" smtClean="0">
                <a:solidFill>
                  <a:srgbClr val="000000"/>
                </a:solidFill>
                <a:latin typeface="Microsoft YaHei" panose="020B0503020204020204" pitchFamily="34" charset="-122"/>
                <a:ea typeface="Microsoft YaHei" panose="020B0503020204020204" pitchFamily="34" charset="-122"/>
              </a:rPr>
              <a:t>。</a:t>
            </a:r>
            <a:endParaRPr lang="en-US" altLang="zh-CN" dirty="0" smtClean="0">
              <a:solidFill>
                <a:srgbClr val="000000"/>
              </a:solidFill>
              <a:latin typeface="Microsoft YaHei" panose="020B0503020204020204" pitchFamily="34" charset="-122"/>
              <a:ea typeface="Microsoft YaHei" panose="020B0503020204020204" pitchFamily="34" charset="-122"/>
            </a:endParaRPr>
          </a:p>
          <a:p>
            <a:endParaRPr lang="zh-CN" altLang="en-US" dirty="0">
              <a:solidFill>
                <a:srgbClr val="000000"/>
              </a:solidFill>
              <a:latin typeface="Microsoft YaHei" panose="020B0503020204020204" pitchFamily="34" charset="-122"/>
              <a:ea typeface="Microsoft YaHei" panose="020B0503020204020204" pitchFamily="34" charset="-122"/>
            </a:endParaRPr>
          </a:p>
          <a:p>
            <a:r>
              <a:rPr lang="zh-CN" altLang="en-US" dirty="0">
                <a:solidFill>
                  <a:srgbClr val="000000"/>
                </a:solidFill>
                <a:latin typeface="Microsoft YaHei" panose="020B0503020204020204" pitchFamily="34" charset="-122"/>
                <a:ea typeface="Microsoft YaHei" panose="020B0503020204020204" pitchFamily="34" charset="-122"/>
              </a:rPr>
              <a:t>考虑到单纯的跟踪或者单纯的检测算法都无法在</a:t>
            </a:r>
            <a:r>
              <a:rPr lang="zh-CN" altLang="en-US" dirty="0">
                <a:solidFill>
                  <a:srgbClr val="FF0000"/>
                </a:solidFill>
                <a:latin typeface="Microsoft YaHei" panose="020B0503020204020204" pitchFamily="34" charset="-122"/>
                <a:ea typeface="Microsoft YaHei" panose="020B0503020204020204" pitchFamily="34" charset="-122"/>
              </a:rPr>
              <a:t>长时间跟踪</a:t>
            </a:r>
            <a:r>
              <a:rPr lang="zh-CN" altLang="en-US" dirty="0">
                <a:solidFill>
                  <a:srgbClr val="000000"/>
                </a:solidFill>
                <a:latin typeface="Microsoft YaHei" panose="020B0503020204020204" pitchFamily="34" charset="-122"/>
                <a:ea typeface="Microsoft YaHei" panose="020B0503020204020204" pitchFamily="34" charset="-122"/>
              </a:rPr>
              <a:t>过程中达到理想的效果</a:t>
            </a:r>
            <a:r>
              <a:rPr lang="zh-CN" altLang="en-US" dirty="0" smtClean="0">
                <a:solidFill>
                  <a:srgbClr val="000000"/>
                </a:solidFill>
                <a:latin typeface="Microsoft YaHei" panose="020B0503020204020204" pitchFamily="34" charset="-122"/>
                <a:ea typeface="Microsoft YaHei" panose="020B0503020204020204" pitchFamily="34" charset="-122"/>
              </a:rPr>
              <a:t>，</a:t>
            </a:r>
            <a:r>
              <a:rPr lang="en-US" altLang="zh-CN" dirty="0" smtClean="0">
                <a:solidFill>
                  <a:srgbClr val="000000"/>
                </a:solidFill>
                <a:latin typeface="Microsoft YaHei" panose="020B0503020204020204" pitchFamily="34" charset="-122"/>
                <a:ea typeface="Microsoft YaHei" panose="020B0503020204020204" pitchFamily="34" charset="-122"/>
              </a:rPr>
              <a:t>TLD</a:t>
            </a:r>
            <a:r>
              <a:rPr lang="zh-CN" altLang="en-US" dirty="0">
                <a:solidFill>
                  <a:srgbClr val="000000"/>
                </a:solidFill>
                <a:latin typeface="Microsoft YaHei" panose="020B0503020204020204" pitchFamily="34" charset="-122"/>
                <a:ea typeface="Microsoft YaHei" panose="020B0503020204020204" pitchFamily="34" charset="-122"/>
              </a:rPr>
              <a:t>方法就考虑将两者予以结合，并加入一种改进的在线学习机制，从而使得整体的目标跟踪更加稳定、有效。</a:t>
            </a:r>
          </a:p>
        </p:txBody>
      </p:sp>
    </p:spTree>
    <p:extLst>
      <p:ext uri="{BB962C8B-B14F-4D97-AF65-F5344CB8AC3E}">
        <p14:creationId xmlns:p14="http://schemas.microsoft.com/office/powerpoint/2010/main" val="30943294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95824" y="72000"/>
            <a:ext cx="10257975" cy="914400"/>
          </a:xfrm>
        </p:spPr>
        <p:txBody>
          <a:bodyPr/>
          <a:lstStyle/>
          <a:p>
            <a:r>
              <a:rPr lang="en-US" altLang="zh-CN" dirty="0"/>
              <a:t>TLD(Tracking-Learning-Detection)</a:t>
            </a:r>
          </a:p>
        </p:txBody>
      </p:sp>
      <p:sp>
        <p:nvSpPr>
          <p:cNvPr id="5" name="矩形 4"/>
          <p:cNvSpPr/>
          <p:nvPr/>
        </p:nvSpPr>
        <p:spPr>
          <a:xfrm>
            <a:off x="1053989" y="731516"/>
            <a:ext cx="7129929" cy="338554"/>
          </a:xfrm>
          <a:prstGeom prst="rect">
            <a:avLst/>
          </a:prstGeom>
        </p:spPr>
        <p:txBody>
          <a:bodyPr wrap="square">
            <a:spAutoFit/>
          </a:bodyPr>
          <a:lstStyle/>
          <a:p>
            <a:r>
              <a:rPr lang="en-US" altLang="zh-CN" sz="1600" dirty="0">
                <a:solidFill>
                  <a:schemeClr val="tx1">
                    <a:lumMod val="50000"/>
                    <a:lumOff val="50000"/>
                  </a:schemeClr>
                </a:solidFill>
              </a:rPr>
              <a:t>Input your information here. Make it longer than the title.. </a:t>
            </a:r>
            <a:endParaRPr lang="zh-CN" altLang="en-US" sz="1600" dirty="0">
              <a:solidFill>
                <a:schemeClr val="tx1">
                  <a:lumMod val="50000"/>
                  <a:lumOff val="50000"/>
                </a:schemeClr>
              </a:solidFill>
            </a:endParaRPr>
          </a:p>
        </p:txBody>
      </p:sp>
      <p:pic>
        <p:nvPicPr>
          <p:cNvPr id="6" name="111">
            <a:hlinkClick r:id="" action="ppaction://media"/>
          </p:cNvPr>
          <p:cNvPicPr>
            <a:picLocks noChangeAspect="1"/>
          </p:cNvPicPr>
          <p:nvPr>
            <a:videoFile r:link="rId1"/>
            <p:extLst>
              <p:ext uri="{DAA4B4D4-6D71-4841-9C94-3DE7FCFB9230}">
                <p14:media xmlns:p14="http://schemas.microsoft.com/office/powerpoint/2010/main" r:embed="rId2">
                  <p14:trim end="2436.7916"/>
                </p14:media>
              </p:ext>
            </p:extLst>
          </p:nvPr>
        </p:nvPicPr>
        <p:blipFill>
          <a:blip r:embed="rId5"/>
          <a:stretch>
            <a:fillRect/>
          </a:stretch>
        </p:blipFill>
        <p:spPr>
          <a:xfrm>
            <a:off x="4949153" y="1212388"/>
            <a:ext cx="6796007" cy="509700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grpSp>
        <p:nvGrpSpPr>
          <p:cNvPr id="7" name="组合 6"/>
          <p:cNvGrpSpPr/>
          <p:nvPr/>
        </p:nvGrpSpPr>
        <p:grpSpPr>
          <a:xfrm>
            <a:off x="765623" y="1645916"/>
            <a:ext cx="3587551" cy="3989241"/>
            <a:chOff x="558772" y="1515295"/>
            <a:chExt cx="4424515" cy="4919917"/>
          </a:xfrm>
        </p:grpSpPr>
        <p:pic>
          <p:nvPicPr>
            <p:cNvPr id="8" name="图片 7"/>
            <p:cNvPicPr>
              <a:picLocks noChangeAspect="1"/>
            </p:cNvPicPr>
            <p:nvPr/>
          </p:nvPicPr>
          <p:blipFill rotWithShape="1">
            <a:blip r:embed="rId6">
              <a:extLst>
                <a:ext uri="{28A0092B-C50C-407E-A947-70E740481C1C}">
                  <a14:useLocalDpi xmlns:a14="http://schemas.microsoft.com/office/drawing/2010/main" val="0"/>
                </a:ext>
              </a:extLst>
            </a:blip>
            <a:srcRect l="21251" t="13217" r="17297" b="40524"/>
            <a:stretch/>
          </p:blipFill>
          <p:spPr>
            <a:xfrm>
              <a:off x="558772" y="1515295"/>
              <a:ext cx="4424515" cy="1990710"/>
            </a:xfrm>
            <a:prstGeom prst="rect">
              <a:avLst/>
            </a:prstGeom>
          </p:spPr>
        </p:pic>
        <p:pic>
          <p:nvPicPr>
            <p:cNvPr id="9" name="图片 8"/>
            <p:cNvPicPr>
              <a:picLocks noChangeAspect="1"/>
            </p:cNvPicPr>
            <p:nvPr/>
          </p:nvPicPr>
          <p:blipFill>
            <a:blip r:embed="rId7"/>
            <a:stretch>
              <a:fillRect/>
            </a:stretch>
          </p:blipFill>
          <p:spPr>
            <a:xfrm>
              <a:off x="558772" y="3506004"/>
              <a:ext cx="4424515" cy="2929208"/>
            </a:xfrm>
            <a:prstGeom prst="rect">
              <a:avLst/>
            </a:prstGeom>
          </p:spPr>
        </p:pic>
      </p:grpSp>
      <p:sp>
        <p:nvSpPr>
          <p:cNvPr id="2" name="圆角矩形 1"/>
          <p:cNvSpPr/>
          <p:nvPr/>
        </p:nvSpPr>
        <p:spPr>
          <a:xfrm>
            <a:off x="1109133" y="1645917"/>
            <a:ext cx="1278468" cy="57235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3683000" y="3175000"/>
            <a:ext cx="753533" cy="252306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162917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video>
              <p:cMediaNode vol="80000">
                <p:cTn id="2" display="0">
                  <p:stCondLst>
                    <p:cond delay="indefinite"/>
                  </p:stCondLst>
                </p:cTn>
                <p:tgtEl>
                  <p:spTgt spid="6"/>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95824" y="72000"/>
            <a:ext cx="10257975" cy="914400"/>
          </a:xfrm>
        </p:spPr>
        <p:txBody>
          <a:bodyPr/>
          <a:lstStyle/>
          <a:p>
            <a:r>
              <a:rPr lang="en-US" altLang="zh-CN" dirty="0"/>
              <a:t>TLD(Tracking-Learning-Detection)</a:t>
            </a:r>
          </a:p>
        </p:txBody>
      </p:sp>
      <p:sp>
        <p:nvSpPr>
          <p:cNvPr id="5" name="矩形 4"/>
          <p:cNvSpPr/>
          <p:nvPr/>
        </p:nvSpPr>
        <p:spPr>
          <a:xfrm>
            <a:off x="1053989" y="731516"/>
            <a:ext cx="7129929" cy="338554"/>
          </a:xfrm>
          <a:prstGeom prst="rect">
            <a:avLst/>
          </a:prstGeom>
        </p:spPr>
        <p:txBody>
          <a:bodyPr wrap="square">
            <a:spAutoFit/>
          </a:bodyPr>
          <a:lstStyle/>
          <a:p>
            <a:r>
              <a:rPr lang="en-US" altLang="zh-CN" sz="1600" dirty="0">
                <a:solidFill>
                  <a:schemeClr val="tx1">
                    <a:lumMod val="50000"/>
                    <a:lumOff val="50000"/>
                  </a:schemeClr>
                </a:solidFill>
              </a:rPr>
              <a:t>Input your information here. Make it longer than the title.. </a:t>
            </a:r>
            <a:endParaRPr lang="zh-CN" altLang="en-US" sz="1600" dirty="0">
              <a:solidFill>
                <a:schemeClr val="tx1">
                  <a:lumMod val="50000"/>
                  <a:lumOff val="50000"/>
                </a:schemeClr>
              </a:solidFill>
            </a:endParaRPr>
          </a:p>
        </p:txBody>
      </p:sp>
      <p:sp>
        <p:nvSpPr>
          <p:cNvPr id="2" name="矩形 1"/>
          <p:cNvSpPr/>
          <p:nvPr/>
        </p:nvSpPr>
        <p:spPr>
          <a:xfrm>
            <a:off x="4354035" y="1519652"/>
            <a:ext cx="7200303" cy="4524315"/>
          </a:xfrm>
          <a:prstGeom prst="rect">
            <a:avLst/>
          </a:prstGeom>
        </p:spPr>
        <p:txBody>
          <a:bodyPr wrap="square">
            <a:spAutoFit/>
          </a:bodyPr>
          <a:lstStyle/>
          <a:p>
            <a:r>
              <a:rPr lang="zh-CN" altLang="zh-CN" dirty="0">
                <a:solidFill>
                  <a:srgbClr val="000000"/>
                </a:solidFill>
                <a:latin typeface="Microsoft YaHei" panose="020B0503020204020204" pitchFamily="34" charset="-122"/>
                <a:ea typeface="Microsoft YaHei" panose="020B0503020204020204" pitchFamily="34" charset="-122"/>
              </a:rPr>
              <a:t>跟踪模块</a:t>
            </a:r>
            <a:endParaRPr lang="en-US" altLang="zh-CN" dirty="0">
              <a:solidFill>
                <a:srgbClr val="000000"/>
              </a:solidFill>
              <a:latin typeface="Microsoft YaHei" panose="020B0503020204020204" pitchFamily="34" charset="-122"/>
              <a:ea typeface="Microsoft YaHei" panose="020B0503020204020204" pitchFamily="34" charset="-122"/>
            </a:endParaRPr>
          </a:p>
          <a:p>
            <a:r>
              <a:rPr lang="zh-CN" altLang="en-US" dirty="0">
                <a:solidFill>
                  <a:srgbClr val="000000"/>
                </a:solidFill>
                <a:latin typeface="Microsoft YaHei" panose="020B0503020204020204" pitchFamily="34" charset="-122"/>
                <a:ea typeface="Microsoft YaHei" panose="020B0503020204020204" pitchFamily="34" charset="-122"/>
              </a:rPr>
              <a:t>跟踪连续帧之间的运动，当物体始终可见时跟踪器才会有效。</a:t>
            </a:r>
            <a:r>
              <a:rPr lang="zh-CN" altLang="zh-CN" dirty="0">
                <a:solidFill>
                  <a:srgbClr val="000000"/>
                </a:solidFill>
                <a:latin typeface="Microsoft YaHei" panose="020B0503020204020204" pitchFamily="34" charset="-122"/>
                <a:ea typeface="Microsoft YaHei" panose="020B0503020204020204" pitchFamily="34" charset="-122"/>
              </a:rPr>
              <a:t>根据物体在前一帧已知的位置估计在当前帧的位置，这样就会产生一条物体运动的轨迹，这条轨迹可以为学习模块产生正样本（</a:t>
            </a:r>
            <a:r>
              <a:rPr lang="en-US" altLang="zh-CN" dirty="0">
                <a:solidFill>
                  <a:srgbClr val="000000"/>
                </a:solidFill>
                <a:latin typeface="Microsoft YaHei" panose="020B0503020204020204" pitchFamily="34" charset="-122"/>
                <a:ea typeface="Microsoft YaHei" panose="020B0503020204020204" pitchFamily="34" charset="-122"/>
              </a:rPr>
              <a:t>Tracking -&gt; Learning</a:t>
            </a:r>
            <a:r>
              <a:rPr lang="zh-CN" altLang="zh-CN" dirty="0">
                <a:solidFill>
                  <a:srgbClr val="000000"/>
                </a:solidFill>
                <a:latin typeface="Microsoft YaHei" panose="020B0503020204020204" pitchFamily="34" charset="-122"/>
                <a:ea typeface="Microsoft YaHei" panose="020B0503020204020204" pitchFamily="34" charset="-122"/>
              </a:rPr>
              <a:t>）；</a:t>
            </a:r>
            <a:endParaRPr lang="en-US" altLang="zh-CN" dirty="0">
              <a:solidFill>
                <a:srgbClr val="000000"/>
              </a:solidFill>
              <a:latin typeface="Microsoft YaHei" panose="020B0503020204020204" pitchFamily="34" charset="-122"/>
              <a:ea typeface="Microsoft YaHei" panose="020B0503020204020204" pitchFamily="34" charset="-122"/>
            </a:endParaRPr>
          </a:p>
          <a:p>
            <a:endParaRPr lang="zh-CN" altLang="zh-CN" dirty="0">
              <a:solidFill>
                <a:srgbClr val="000000"/>
              </a:solidFill>
              <a:latin typeface="Microsoft YaHei" panose="020B0503020204020204" pitchFamily="34" charset="-122"/>
              <a:ea typeface="Microsoft YaHei" panose="020B0503020204020204" pitchFamily="34" charset="-122"/>
            </a:endParaRPr>
          </a:p>
          <a:p>
            <a:r>
              <a:rPr lang="zh-CN" altLang="zh-CN" dirty="0">
                <a:solidFill>
                  <a:srgbClr val="000000"/>
                </a:solidFill>
                <a:latin typeface="Microsoft YaHei" panose="020B0503020204020204" pitchFamily="34" charset="-122"/>
                <a:ea typeface="Microsoft YaHei" panose="020B0503020204020204" pitchFamily="34" charset="-122"/>
              </a:rPr>
              <a:t>检测模块</a:t>
            </a:r>
            <a:endParaRPr lang="en-US" altLang="zh-CN" dirty="0">
              <a:solidFill>
                <a:srgbClr val="000000"/>
              </a:solidFill>
              <a:latin typeface="Microsoft YaHei" panose="020B0503020204020204" pitchFamily="34" charset="-122"/>
              <a:ea typeface="Microsoft YaHei" panose="020B0503020204020204" pitchFamily="34" charset="-122"/>
            </a:endParaRPr>
          </a:p>
          <a:p>
            <a:r>
              <a:rPr lang="zh-CN" altLang="zh-CN" dirty="0" smtClean="0">
                <a:solidFill>
                  <a:srgbClr val="000000"/>
                </a:solidFill>
                <a:latin typeface="Microsoft YaHei" panose="020B0503020204020204" pitchFamily="34" charset="-122"/>
                <a:ea typeface="Microsoft YaHei" panose="020B0503020204020204" pitchFamily="34" charset="-122"/>
              </a:rPr>
              <a:t>对</a:t>
            </a:r>
            <a:r>
              <a:rPr lang="zh-CN" altLang="zh-CN" dirty="0">
                <a:solidFill>
                  <a:srgbClr val="000000"/>
                </a:solidFill>
                <a:latin typeface="Microsoft YaHei" panose="020B0503020204020204" pitchFamily="34" charset="-122"/>
                <a:ea typeface="Microsoft YaHei" panose="020B0503020204020204" pitchFamily="34" charset="-122"/>
              </a:rPr>
              <a:t>每一帧图像都做全面的扫描，找到与目标物体相似的所有位置，从检测产生的结果中产生正样本和负样本，交给学习模块（</a:t>
            </a:r>
            <a:r>
              <a:rPr lang="en-US" altLang="zh-CN" dirty="0">
                <a:solidFill>
                  <a:srgbClr val="000000"/>
                </a:solidFill>
                <a:latin typeface="Microsoft YaHei" panose="020B0503020204020204" pitchFamily="34" charset="-122"/>
                <a:ea typeface="Microsoft YaHei" panose="020B0503020204020204" pitchFamily="34" charset="-122"/>
              </a:rPr>
              <a:t>Detection -&gt; Learning</a:t>
            </a:r>
            <a:r>
              <a:rPr lang="zh-CN" altLang="zh-CN" dirty="0">
                <a:solidFill>
                  <a:srgbClr val="000000"/>
                </a:solidFill>
                <a:latin typeface="Microsoft YaHei" panose="020B0503020204020204" pitchFamily="34" charset="-122"/>
                <a:ea typeface="Microsoft YaHei" panose="020B0503020204020204" pitchFamily="34" charset="-122"/>
              </a:rPr>
              <a:t>）</a:t>
            </a:r>
            <a:r>
              <a:rPr lang="zh-CN" altLang="zh-CN" dirty="0" smtClean="0">
                <a:solidFill>
                  <a:srgbClr val="000000"/>
                </a:solidFill>
                <a:latin typeface="Microsoft YaHei" panose="020B0503020204020204" pitchFamily="34" charset="-122"/>
                <a:ea typeface="Microsoft YaHei" panose="020B0503020204020204" pitchFamily="34" charset="-122"/>
              </a:rPr>
              <a:t>；</a:t>
            </a:r>
            <a:r>
              <a:rPr lang="zh-CN" altLang="en-US" dirty="0" smtClean="0">
                <a:solidFill>
                  <a:srgbClr val="000000"/>
                </a:solidFill>
                <a:latin typeface="Microsoft YaHei" panose="020B0503020204020204" pitchFamily="34" charset="-122"/>
                <a:ea typeface="Microsoft YaHei" panose="020B0503020204020204" pitchFamily="34" charset="-122"/>
              </a:rPr>
              <a:t>随后</a:t>
            </a:r>
            <a:r>
              <a:rPr lang="zh-CN" altLang="zh-CN" dirty="0" smtClean="0">
                <a:solidFill>
                  <a:srgbClr val="000000"/>
                </a:solidFill>
                <a:latin typeface="Microsoft YaHei" panose="020B0503020204020204" pitchFamily="34" charset="-122"/>
                <a:ea typeface="Microsoft YaHei" panose="020B0503020204020204" pitchFamily="34" charset="-122"/>
              </a:rPr>
              <a:t>从</a:t>
            </a:r>
            <a:r>
              <a:rPr lang="zh-CN" altLang="zh-CN" dirty="0">
                <a:solidFill>
                  <a:srgbClr val="000000"/>
                </a:solidFill>
                <a:latin typeface="Microsoft YaHei" panose="020B0503020204020204" pitchFamily="34" charset="-122"/>
                <a:ea typeface="Microsoft YaHei" panose="020B0503020204020204" pitchFamily="34" charset="-122"/>
              </a:rPr>
              <a:t>所有正样本中选出一个最可信的位置作为这一帧的输出结果，然后用这个结果更新追踪器的起始位置（</a:t>
            </a:r>
            <a:r>
              <a:rPr lang="en-US" altLang="zh-CN" dirty="0">
                <a:solidFill>
                  <a:srgbClr val="000000"/>
                </a:solidFill>
                <a:latin typeface="Microsoft YaHei" panose="020B0503020204020204" pitchFamily="34" charset="-122"/>
                <a:ea typeface="Microsoft YaHei" panose="020B0503020204020204" pitchFamily="34" charset="-122"/>
              </a:rPr>
              <a:t>Detection -&gt; Tracking</a:t>
            </a:r>
            <a:r>
              <a:rPr lang="zh-CN" altLang="zh-CN" dirty="0">
                <a:solidFill>
                  <a:srgbClr val="000000"/>
                </a:solidFill>
                <a:latin typeface="Microsoft YaHei" panose="020B0503020204020204" pitchFamily="34" charset="-122"/>
                <a:ea typeface="Microsoft YaHei" panose="020B0503020204020204" pitchFamily="34" charset="-122"/>
              </a:rPr>
              <a:t>）；</a:t>
            </a:r>
            <a:endParaRPr lang="en-US" altLang="zh-CN" dirty="0">
              <a:solidFill>
                <a:srgbClr val="000000"/>
              </a:solidFill>
              <a:latin typeface="Microsoft YaHei" panose="020B0503020204020204" pitchFamily="34" charset="-122"/>
              <a:ea typeface="Microsoft YaHei" panose="020B0503020204020204" pitchFamily="34" charset="-122"/>
            </a:endParaRPr>
          </a:p>
          <a:p>
            <a:endParaRPr lang="zh-CN" altLang="zh-CN" dirty="0">
              <a:solidFill>
                <a:srgbClr val="000000"/>
              </a:solidFill>
              <a:latin typeface="Microsoft YaHei" panose="020B0503020204020204" pitchFamily="34" charset="-122"/>
              <a:ea typeface="Microsoft YaHei" panose="020B0503020204020204" pitchFamily="34" charset="-122"/>
            </a:endParaRPr>
          </a:p>
          <a:p>
            <a:r>
              <a:rPr lang="zh-CN" altLang="zh-CN" dirty="0">
                <a:solidFill>
                  <a:srgbClr val="000000"/>
                </a:solidFill>
                <a:latin typeface="Microsoft YaHei" panose="020B0503020204020204" pitchFamily="34" charset="-122"/>
                <a:ea typeface="Microsoft YaHei" panose="020B0503020204020204" pitchFamily="34" charset="-122"/>
              </a:rPr>
              <a:t>学习模块</a:t>
            </a:r>
            <a:endParaRPr lang="en-US" altLang="zh-CN" dirty="0">
              <a:solidFill>
                <a:srgbClr val="000000"/>
              </a:solidFill>
              <a:latin typeface="Microsoft YaHei" panose="020B0503020204020204" pitchFamily="34" charset="-122"/>
              <a:ea typeface="Microsoft YaHei" panose="020B0503020204020204" pitchFamily="34" charset="-122"/>
            </a:endParaRPr>
          </a:p>
          <a:p>
            <a:r>
              <a:rPr lang="zh-CN" altLang="zh-CN" dirty="0">
                <a:solidFill>
                  <a:srgbClr val="000000"/>
                </a:solidFill>
                <a:latin typeface="Microsoft YaHei" panose="020B0503020204020204" pitchFamily="34" charset="-122"/>
                <a:ea typeface="Microsoft YaHei" panose="020B0503020204020204" pitchFamily="34" charset="-122"/>
              </a:rPr>
              <a:t>根据追踪器和检测器产生的正负样本，迭代训练分类器，改善检测器的精度（</a:t>
            </a:r>
            <a:r>
              <a:rPr lang="en-US" altLang="zh-CN" dirty="0">
                <a:solidFill>
                  <a:srgbClr val="000000"/>
                </a:solidFill>
                <a:latin typeface="Microsoft YaHei" panose="020B0503020204020204" pitchFamily="34" charset="-122"/>
                <a:ea typeface="Microsoft YaHei" panose="020B0503020204020204" pitchFamily="34" charset="-122"/>
              </a:rPr>
              <a:t>Learning -&gt; Detection</a:t>
            </a:r>
            <a:r>
              <a:rPr lang="zh-CN" altLang="zh-CN" dirty="0">
                <a:solidFill>
                  <a:srgbClr val="000000"/>
                </a:solidFill>
                <a:latin typeface="Microsoft YaHei" panose="020B0503020204020204" pitchFamily="34" charset="-122"/>
                <a:ea typeface="Microsoft YaHei" panose="020B0503020204020204" pitchFamily="34" charset="-122"/>
              </a:rPr>
              <a:t>）。</a:t>
            </a:r>
          </a:p>
        </p:txBody>
      </p:sp>
      <p:grpSp>
        <p:nvGrpSpPr>
          <p:cNvPr id="6" name="组合 5"/>
          <p:cNvGrpSpPr/>
          <p:nvPr/>
        </p:nvGrpSpPr>
        <p:grpSpPr>
          <a:xfrm>
            <a:off x="481390" y="2122566"/>
            <a:ext cx="3475468" cy="3305646"/>
            <a:chOff x="6141463" y="1385226"/>
            <a:chExt cx="3923131" cy="3811716"/>
          </a:xfrm>
        </p:grpSpPr>
        <p:sp>
          <p:nvSpPr>
            <p:cNvPr id="7" name="弧形 6"/>
            <p:cNvSpPr/>
            <p:nvPr/>
          </p:nvSpPr>
          <p:spPr>
            <a:xfrm rot="8068532">
              <a:off x="6717857" y="2324476"/>
              <a:ext cx="2674484" cy="267448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p>
          </p:txBody>
        </p:sp>
        <p:grpSp>
          <p:nvGrpSpPr>
            <p:cNvPr id="8" name="组合 7"/>
            <p:cNvGrpSpPr/>
            <p:nvPr/>
          </p:nvGrpSpPr>
          <p:grpSpPr>
            <a:xfrm>
              <a:off x="6141463" y="1385226"/>
              <a:ext cx="3923131" cy="3811716"/>
              <a:chOff x="6141463" y="1385226"/>
              <a:chExt cx="3923131" cy="3811716"/>
            </a:xfrm>
          </p:grpSpPr>
          <p:sp>
            <p:nvSpPr>
              <p:cNvPr id="9" name="椭圆 8"/>
              <p:cNvSpPr/>
              <p:nvPr/>
            </p:nvSpPr>
            <p:spPr>
              <a:xfrm>
                <a:off x="7461985" y="1385226"/>
                <a:ext cx="1104900" cy="1104900"/>
              </a:xfrm>
              <a:prstGeom prst="ellipse">
                <a:avLst/>
              </a:prstGeom>
              <a:solidFill>
                <a:srgbClr val="DFD2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sp>
            <p:nvSpPr>
              <p:cNvPr id="10" name="椭圆 9"/>
              <p:cNvSpPr/>
              <p:nvPr/>
            </p:nvSpPr>
            <p:spPr>
              <a:xfrm>
                <a:off x="6223140" y="3626614"/>
                <a:ext cx="1104900" cy="1104900"/>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 name="椭圆 10"/>
              <p:cNvSpPr/>
              <p:nvPr/>
            </p:nvSpPr>
            <p:spPr>
              <a:xfrm>
                <a:off x="8706118" y="3532785"/>
                <a:ext cx="1104900" cy="1104900"/>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 name="弧形 11"/>
              <p:cNvSpPr/>
              <p:nvPr/>
            </p:nvSpPr>
            <p:spPr>
              <a:xfrm rot="782569">
                <a:off x="6967579" y="1961246"/>
                <a:ext cx="2674484" cy="267448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p>
            </p:txBody>
          </p:sp>
          <p:sp>
            <p:nvSpPr>
              <p:cNvPr id="13" name="弧形 12"/>
              <p:cNvSpPr/>
              <p:nvPr/>
            </p:nvSpPr>
            <p:spPr>
              <a:xfrm rot="15267296">
                <a:off x="6466812" y="1961248"/>
                <a:ext cx="2674484" cy="267448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p>
            </p:txBody>
          </p:sp>
          <p:sp>
            <p:nvSpPr>
              <p:cNvPr id="14" name="文本框 13"/>
              <p:cNvSpPr txBox="1"/>
              <p:nvPr/>
            </p:nvSpPr>
            <p:spPr>
              <a:xfrm>
                <a:off x="7381054" y="1760228"/>
                <a:ext cx="1266760" cy="354895"/>
              </a:xfrm>
              <a:prstGeom prst="rect">
                <a:avLst/>
              </a:prstGeom>
              <a:noFill/>
            </p:spPr>
            <p:txBody>
              <a:bodyPr wrap="square" rtlCol="0">
                <a:spAutoFit/>
              </a:bodyPr>
              <a:lstStyle/>
              <a:p>
                <a:pPr algn="ctr"/>
                <a:r>
                  <a:rPr lang="en-US" altLang="zh-CN" sz="1400" dirty="0" smtClean="0">
                    <a:solidFill>
                      <a:schemeClr val="tx1">
                        <a:lumMod val="85000"/>
                        <a:lumOff val="15000"/>
                      </a:schemeClr>
                    </a:solidFill>
                    <a:ea typeface="Open Sans" panose="020B0606030504020204" pitchFamily="34" charset="0"/>
                    <a:cs typeface="Open Sans" panose="020B0606030504020204" pitchFamily="34" charset="0"/>
                  </a:rPr>
                  <a:t>learning</a:t>
                </a:r>
                <a:endParaRPr lang="zh-CN" altLang="en-US" sz="1400" dirty="0" smtClean="0">
                  <a:solidFill>
                    <a:schemeClr val="tx1">
                      <a:lumMod val="85000"/>
                      <a:lumOff val="15000"/>
                    </a:schemeClr>
                  </a:solidFill>
                  <a:ea typeface="Open Sans" panose="020B0606030504020204" pitchFamily="34" charset="0"/>
                  <a:cs typeface="Open Sans" panose="020B0606030504020204" pitchFamily="34" charset="0"/>
                </a:endParaRPr>
              </a:p>
            </p:txBody>
          </p:sp>
          <p:sp>
            <p:nvSpPr>
              <p:cNvPr id="15" name="文本框 14"/>
              <p:cNvSpPr txBox="1"/>
              <p:nvPr/>
            </p:nvSpPr>
            <p:spPr>
              <a:xfrm>
                <a:off x="6141463" y="4006604"/>
                <a:ext cx="1266760" cy="354895"/>
              </a:xfrm>
              <a:prstGeom prst="rect">
                <a:avLst/>
              </a:prstGeom>
              <a:noFill/>
            </p:spPr>
            <p:txBody>
              <a:bodyPr wrap="square" rtlCol="0">
                <a:spAutoFit/>
              </a:bodyPr>
              <a:lstStyle/>
              <a:p>
                <a:pPr algn="ctr"/>
                <a:r>
                  <a:rPr lang="en-US" altLang="zh-CN" sz="1400" dirty="0" smtClean="0">
                    <a:solidFill>
                      <a:schemeClr val="tx1">
                        <a:lumMod val="85000"/>
                        <a:lumOff val="15000"/>
                      </a:schemeClr>
                    </a:solidFill>
                    <a:ea typeface="Open Sans" panose="020B0606030504020204" pitchFamily="34" charset="0"/>
                    <a:cs typeface="Open Sans" panose="020B0606030504020204" pitchFamily="34" charset="0"/>
                  </a:rPr>
                  <a:t>tracking</a:t>
                </a:r>
                <a:endParaRPr lang="zh-CN" altLang="en-US" sz="1400" dirty="0" smtClean="0">
                  <a:solidFill>
                    <a:schemeClr val="tx1">
                      <a:lumMod val="85000"/>
                      <a:lumOff val="15000"/>
                    </a:schemeClr>
                  </a:solidFill>
                  <a:ea typeface="Open Sans" panose="020B0606030504020204" pitchFamily="34" charset="0"/>
                  <a:cs typeface="Open Sans" panose="020B0606030504020204" pitchFamily="34" charset="0"/>
                </a:endParaRPr>
              </a:p>
            </p:txBody>
          </p:sp>
          <p:sp>
            <p:nvSpPr>
              <p:cNvPr id="16" name="文本框 15"/>
              <p:cNvSpPr txBox="1"/>
              <p:nvPr/>
            </p:nvSpPr>
            <p:spPr>
              <a:xfrm>
                <a:off x="8625187" y="3911029"/>
                <a:ext cx="1266760" cy="354895"/>
              </a:xfrm>
              <a:prstGeom prst="rect">
                <a:avLst/>
              </a:prstGeom>
              <a:noFill/>
            </p:spPr>
            <p:txBody>
              <a:bodyPr wrap="square" rtlCol="0">
                <a:spAutoFit/>
              </a:bodyPr>
              <a:lstStyle/>
              <a:p>
                <a:pPr algn="ctr"/>
                <a:r>
                  <a:rPr lang="en-US" altLang="zh-CN" sz="1400" dirty="0" smtClean="0">
                    <a:solidFill>
                      <a:schemeClr val="tx1">
                        <a:lumMod val="85000"/>
                        <a:lumOff val="15000"/>
                      </a:schemeClr>
                    </a:solidFill>
                    <a:ea typeface="Open Sans" panose="020B0606030504020204" pitchFamily="34" charset="0"/>
                    <a:cs typeface="Open Sans" panose="020B0606030504020204" pitchFamily="34" charset="0"/>
                  </a:rPr>
                  <a:t>detection</a:t>
                </a:r>
                <a:endParaRPr lang="zh-CN" altLang="en-US" sz="1400" dirty="0" smtClean="0">
                  <a:solidFill>
                    <a:schemeClr val="tx1">
                      <a:lumMod val="85000"/>
                      <a:lumOff val="15000"/>
                    </a:schemeClr>
                  </a:solidFill>
                  <a:ea typeface="Open Sans" panose="020B0606030504020204" pitchFamily="34" charset="0"/>
                  <a:cs typeface="Open Sans" panose="020B0606030504020204" pitchFamily="34" charset="0"/>
                </a:endParaRPr>
              </a:p>
            </p:txBody>
          </p:sp>
          <p:sp>
            <p:nvSpPr>
              <p:cNvPr id="17" name="文本框 16"/>
              <p:cNvSpPr txBox="1"/>
              <p:nvPr/>
            </p:nvSpPr>
            <p:spPr>
              <a:xfrm rot="3575856">
                <a:off x="8861545" y="2592759"/>
                <a:ext cx="1366337" cy="400110"/>
              </a:xfrm>
              <a:prstGeom prst="rect">
                <a:avLst/>
              </a:prstGeom>
              <a:noFill/>
            </p:spPr>
            <p:txBody>
              <a:bodyPr wrap="square" rtlCol="0">
                <a:prstTxWarp prst="textArchUp">
                  <a:avLst>
                    <a:gd name="adj" fmla="val 12371986"/>
                  </a:avLst>
                </a:prstTxWarp>
                <a:spAutoFit/>
              </a:bodyPr>
              <a:lstStyle/>
              <a:p>
                <a:r>
                  <a:rPr lang="en-US" altLang="zh-CN" sz="1400" dirty="0" smtClean="0">
                    <a:latin typeface="华文隶书" panose="02010800040101010101" pitchFamily="2" charset="-122"/>
                    <a:ea typeface="华文隶书" panose="02010800040101010101" pitchFamily="2" charset="-122"/>
                    <a:cs typeface="Open Sans" panose="020B0606030504020204" pitchFamily="34" charset="0"/>
                  </a:rPr>
                  <a:t>detections</a:t>
                </a:r>
                <a:endParaRPr lang="zh-CN" altLang="en-US" sz="1400" dirty="0" smtClean="0">
                  <a:latin typeface="华文隶书" panose="02010800040101010101" pitchFamily="2" charset="-122"/>
                  <a:ea typeface="华文隶书" panose="02010800040101010101" pitchFamily="2" charset="-122"/>
                  <a:cs typeface="Open Sans" panose="020B0606030504020204" pitchFamily="34" charset="0"/>
                </a:endParaRPr>
              </a:p>
            </p:txBody>
          </p:sp>
          <p:cxnSp>
            <p:nvCxnSpPr>
              <p:cNvPr id="18" name="直接箭头连接符 17"/>
              <p:cNvCxnSpPr/>
              <p:nvPr/>
            </p:nvCxnSpPr>
            <p:spPr>
              <a:xfrm flipH="1" flipV="1">
                <a:off x="9361087" y="2479276"/>
                <a:ext cx="57689" cy="78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a:off x="8026527" y="4996887"/>
                <a:ext cx="966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7345198" y="4796832"/>
                <a:ext cx="1746250" cy="400110"/>
              </a:xfrm>
              <a:prstGeom prst="rect">
                <a:avLst/>
              </a:prstGeom>
              <a:noFill/>
            </p:spPr>
            <p:txBody>
              <a:bodyPr wrap="square" rtlCol="0">
                <a:prstTxWarp prst="textArchDown">
                  <a:avLst>
                    <a:gd name="adj" fmla="val 21298848"/>
                  </a:avLst>
                </a:prstTxWarp>
                <a:spAutoFit/>
              </a:bodyPr>
              <a:lstStyle/>
              <a:p>
                <a:r>
                  <a:rPr lang="en-US" altLang="zh-CN" sz="1400" dirty="0" smtClean="0">
                    <a:latin typeface="华文隶书" panose="02010800040101010101" pitchFamily="2" charset="-122"/>
                    <a:ea typeface="华文隶书" panose="02010800040101010101" pitchFamily="2" charset="-122"/>
                    <a:cs typeface="Open Sans" panose="020B0606030504020204" pitchFamily="34" charset="0"/>
                  </a:rPr>
                  <a:t>Re-initialization</a:t>
                </a:r>
                <a:endParaRPr lang="zh-CN" altLang="en-US" sz="1400" dirty="0" smtClean="0">
                  <a:latin typeface="华文隶书" panose="02010800040101010101" pitchFamily="2" charset="-122"/>
                  <a:ea typeface="华文隶书" panose="02010800040101010101" pitchFamily="2" charset="-122"/>
                  <a:cs typeface="Open Sans" panose="020B0606030504020204" pitchFamily="34" charset="0"/>
                </a:endParaRPr>
              </a:p>
            </p:txBody>
          </p:sp>
          <p:sp>
            <p:nvSpPr>
              <p:cNvPr id="21" name="文本框 20"/>
              <p:cNvSpPr txBox="1"/>
              <p:nvPr/>
            </p:nvSpPr>
            <p:spPr>
              <a:xfrm rot="17741576">
                <a:off x="5865170" y="2581715"/>
                <a:ext cx="1536212" cy="307777"/>
              </a:xfrm>
              <a:prstGeom prst="rect">
                <a:avLst/>
              </a:prstGeom>
              <a:noFill/>
            </p:spPr>
            <p:txBody>
              <a:bodyPr wrap="square" rtlCol="0">
                <a:prstTxWarp prst="textArchUp">
                  <a:avLst>
                    <a:gd name="adj" fmla="val 10363965"/>
                  </a:avLst>
                </a:prstTxWarp>
                <a:spAutoFit/>
              </a:bodyPr>
              <a:lstStyle/>
              <a:p>
                <a:r>
                  <a:rPr lang="en-US" altLang="zh-CN" sz="1100" dirty="0" smtClean="0">
                    <a:latin typeface="华文隶书" panose="02010800040101010101" pitchFamily="2" charset="-122"/>
                    <a:ea typeface="华文隶书" panose="02010800040101010101" pitchFamily="2" charset="-122"/>
                    <a:cs typeface="Open Sans" panose="020B0606030504020204" pitchFamily="34" charset="0"/>
                  </a:rPr>
                  <a:t>Fragments</a:t>
                </a:r>
                <a:r>
                  <a:rPr lang="en-US" altLang="zh-CN" sz="1050" dirty="0" smtClean="0">
                    <a:latin typeface="华文隶书" panose="02010800040101010101" pitchFamily="2" charset="-122"/>
                    <a:ea typeface="华文隶书" panose="02010800040101010101" pitchFamily="2" charset="-122"/>
                    <a:cs typeface="Open Sans" panose="020B0606030504020204" pitchFamily="34" charset="0"/>
                  </a:rPr>
                  <a:t> of trajectory</a:t>
                </a:r>
                <a:endParaRPr lang="zh-CN" altLang="en-US" sz="1050" dirty="0" smtClean="0">
                  <a:latin typeface="华文隶书" panose="02010800040101010101" pitchFamily="2" charset="-122"/>
                  <a:ea typeface="华文隶书" panose="02010800040101010101" pitchFamily="2" charset="-122"/>
                  <a:cs typeface="Open Sans" panose="020B0606030504020204" pitchFamily="34" charset="0"/>
                </a:endParaRPr>
              </a:p>
            </p:txBody>
          </p:sp>
          <p:cxnSp>
            <p:nvCxnSpPr>
              <p:cNvPr id="22" name="直接箭头连接符 21"/>
              <p:cNvCxnSpPr/>
              <p:nvPr/>
            </p:nvCxnSpPr>
            <p:spPr>
              <a:xfrm flipV="1">
                <a:off x="6540542" y="2758169"/>
                <a:ext cx="33653" cy="85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弧形 22"/>
              <p:cNvSpPr/>
              <p:nvPr/>
            </p:nvSpPr>
            <p:spPr>
              <a:xfrm rot="11368720">
                <a:off x="8039343" y="1666225"/>
                <a:ext cx="2025251" cy="202525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p>
            </p:txBody>
          </p:sp>
          <p:cxnSp>
            <p:nvCxnSpPr>
              <p:cNvPr id="24" name="直接箭头连接符 23"/>
              <p:cNvCxnSpPr/>
              <p:nvPr/>
            </p:nvCxnSpPr>
            <p:spPr>
              <a:xfrm flipH="1" flipV="1">
                <a:off x="8154152" y="3143908"/>
                <a:ext cx="23169" cy="49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rot="2803687">
                <a:off x="7564101" y="3184361"/>
                <a:ext cx="1617164" cy="400110"/>
              </a:xfrm>
              <a:prstGeom prst="rect">
                <a:avLst/>
              </a:prstGeom>
              <a:noFill/>
            </p:spPr>
            <p:txBody>
              <a:bodyPr wrap="square" rtlCol="0">
                <a:prstTxWarp prst="textArchDown">
                  <a:avLst/>
                </a:prstTxWarp>
                <a:spAutoFit/>
              </a:bodyPr>
              <a:lstStyle/>
              <a:p>
                <a:r>
                  <a:rPr lang="en-US" altLang="zh-CN" sz="1400" dirty="0" smtClean="0">
                    <a:latin typeface="华文隶书" panose="02010800040101010101" pitchFamily="2" charset="-122"/>
                    <a:ea typeface="华文隶书" panose="02010800040101010101" pitchFamily="2" charset="-122"/>
                    <a:cs typeface="Open Sans" panose="020B0606030504020204" pitchFamily="34" charset="0"/>
                  </a:rPr>
                  <a:t>Training data</a:t>
                </a:r>
                <a:endParaRPr lang="zh-CN" altLang="en-US" sz="1400" dirty="0" smtClean="0">
                  <a:latin typeface="华文隶书" panose="02010800040101010101" pitchFamily="2" charset="-122"/>
                  <a:ea typeface="华文隶书" panose="02010800040101010101" pitchFamily="2" charset="-122"/>
                  <a:cs typeface="Open Sans" panose="020B0606030504020204" pitchFamily="34" charset="0"/>
                </a:endParaRPr>
              </a:p>
            </p:txBody>
          </p:sp>
        </p:grpSp>
      </p:grpSp>
    </p:spTree>
    <p:extLst>
      <p:ext uri="{BB962C8B-B14F-4D97-AF65-F5344CB8AC3E}">
        <p14:creationId xmlns:p14="http://schemas.microsoft.com/office/powerpoint/2010/main" val="11851787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95824" y="72000"/>
            <a:ext cx="10257975" cy="914400"/>
          </a:xfrm>
        </p:spPr>
        <p:txBody>
          <a:bodyPr/>
          <a:lstStyle/>
          <a:p>
            <a:r>
              <a:rPr lang="zh-CN" altLang="en-US" dirty="0"/>
              <a:t>跟</a:t>
            </a:r>
            <a:r>
              <a:rPr lang="zh-CN" altLang="en-US" dirty="0" smtClean="0"/>
              <a:t>踪模块</a:t>
            </a:r>
            <a:r>
              <a:rPr lang="en-US" altLang="zh-CN" dirty="0" smtClean="0"/>
              <a:t>(Tracking)</a:t>
            </a:r>
            <a:endParaRPr lang="en-US" altLang="zh-CN" dirty="0"/>
          </a:p>
        </p:txBody>
      </p:sp>
      <p:sp>
        <p:nvSpPr>
          <p:cNvPr id="5" name="矩形 4"/>
          <p:cNvSpPr/>
          <p:nvPr/>
        </p:nvSpPr>
        <p:spPr>
          <a:xfrm>
            <a:off x="1053989" y="731516"/>
            <a:ext cx="7129929" cy="338554"/>
          </a:xfrm>
          <a:prstGeom prst="rect">
            <a:avLst/>
          </a:prstGeom>
        </p:spPr>
        <p:txBody>
          <a:bodyPr wrap="square">
            <a:spAutoFit/>
          </a:bodyPr>
          <a:lstStyle/>
          <a:p>
            <a:r>
              <a:rPr lang="en-US" altLang="zh-CN" sz="1600" dirty="0">
                <a:solidFill>
                  <a:schemeClr val="tx1">
                    <a:lumMod val="50000"/>
                    <a:lumOff val="50000"/>
                  </a:schemeClr>
                </a:solidFill>
              </a:rPr>
              <a:t>Input your information here. Make it longer than the title.. </a:t>
            </a:r>
            <a:endParaRPr lang="zh-CN" altLang="en-US" sz="1600" dirty="0">
              <a:solidFill>
                <a:schemeClr val="tx1">
                  <a:lumMod val="50000"/>
                  <a:lumOff val="50000"/>
                </a:schemeClr>
              </a:solidFill>
            </a:endParaRPr>
          </a:p>
        </p:txBody>
      </p:sp>
      <p:pic>
        <p:nvPicPr>
          <p:cNvPr id="26" name="图片 25"/>
          <p:cNvPicPr>
            <a:picLocks noChangeAspect="1"/>
          </p:cNvPicPr>
          <p:nvPr/>
        </p:nvPicPr>
        <p:blipFill rotWithShape="1">
          <a:blip r:embed="rId3"/>
          <a:srcRect r="4778" b="27382"/>
          <a:stretch/>
        </p:blipFill>
        <p:spPr>
          <a:xfrm>
            <a:off x="426626" y="2311650"/>
            <a:ext cx="5024307" cy="2191600"/>
          </a:xfrm>
          <a:prstGeom prst="rect">
            <a:avLst/>
          </a:prstGeom>
        </p:spPr>
      </p:pic>
      <mc:AlternateContent xmlns:mc="http://schemas.openxmlformats.org/markup-compatibility/2006" xmlns:a14="http://schemas.microsoft.com/office/drawing/2010/main">
        <mc:Choice Requires="a14">
          <p:sp>
            <p:nvSpPr>
              <p:cNvPr id="3" name="矩形 2"/>
              <p:cNvSpPr/>
              <p:nvPr/>
            </p:nvSpPr>
            <p:spPr>
              <a:xfrm>
                <a:off x="5651099" y="2945785"/>
                <a:ext cx="6096000" cy="923330"/>
              </a:xfrm>
              <a:prstGeom prst="rect">
                <a:avLst/>
              </a:prstGeom>
            </p:spPr>
            <p:txBody>
              <a:bodyPr wrap="square">
                <a:spAutoFit/>
              </a:bodyPr>
              <a:lstStyle/>
              <a:p>
                <a:r>
                  <a:rPr lang="zh-CN" altLang="en-US" dirty="0" smtClean="0">
                    <a:solidFill>
                      <a:srgbClr val="000000"/>
                    </a:solidFill>
                    <a:latin typeface="Microsoft YaHei" panose="020B0503020204020204" pitchFamily="34" charset="-122"/>
                    <a:ea typeface="Microsoft YaHei" panose="020B0503020204020204" pitchFamily="34" charset="-122"/>
                  </a:rPr>
                  <a:t>从</a:t>
                </a:r>
                <a:r>
                  <a:rPr lang="zh-CN" altLang="en-US" dirty="0">
                    <a:solidFill>
                      <a:srgbClr val="000000"/>
                    </a:solidFill>
                    <a:latin typeface="Microsoft YaHei" panose="020B0503020204020204" pitchFamily="34" charset="-122"/>
                    <a:ea typeface="Microsoft YaHei" panose="020B0503020204020204" pitchFamily="34" charset="-122"/>
                  </a:rPr>
                  <a:t>时间</a:t>
                </a:r>
                <a:r>
                  <a:rPr lang="en-US" altLang="zh-CN" dirty="0">
                    <a:solidFill>
                      <a:srgbClr val="000000"/>
                    </a:solidFill>
                    <a:latin typeface="Microsoft YaHei" panose="020B0503020204020204" pitchFamily="34" charset="-122"/>
                    <a:ea typeface="Microsoft YaHei" panose="020B0503020204020204" pitchFamily="34" charset="-122"/>
                  </a:rPr>
                  <a:t>t</a:t>
                </a:r>
                <a:r>
                  <a:rPr lang="zh-CN" altLang="en-US" dirty="0">
                    <a:solidFill>
                      <a:srgbClr val="000000"/>
                    </a:solidFill>
                    <a:latin typeface="Microsoft YaHei" panose="020B0503020204020204" pitchFamily="34" charset="-122"/>
                    <a:ea typeface="Microsoft YaHei" panose="020B0503020204020204" pitchFamily="34" charset="-122"/>
                  </a:rPr>
                  <a:t>的初始位置</a:t>
                </a:r>
                <a14:m>
                  <m:oMath xmlns:m="http://schemas.openxmlformats.org/officeDocument/2006/math">
                    <m:sSub>
                      <m:sSubPr>
                        <m:ctrlPr>
                          <a:rPr lang="en-US" altLang="zh-CN" i="1">
                            <a:solidFill>
                              <a:srgbClr val="000000"/>
                            </a:solidFill>
                            <a:latin typeface="Cambria Math" panose="02040503050406030204" pitchFamily="18" charset="0"/>
                            <a:ea typeface="Microsoft YaHei" panose="020B0503020204020204" pitchFamily="34" charset="-122"/>
                          </a:rPr>
                        </m:ctrlPr>
                      </m:sSubPr>
                      <m:e>
                        <m:r>
                          <a:rPr lang="en-US" altLang="zh-CN">
                            <a:solidFill>
                              <a:srgbClr val="000000"/>
                            </a:solidFill>
                            <a:latin typeface="Cambria Math" panose="02040503050406030204" pitchFamily="18" charset="0"/>
                            <a:ea typeface="Microsoft YaHei" panose="020B0503020204020204" pitchFamily="34" charset="-122"/>
                          </a:rPr>
                          <m:t>𝑥</m:t>
                        </m:r>
                      </m:e>
                      <m:sub>
                        <m:r>
                          <a:rPr lang="en-US" altLang="zh-CN">
                            <a:solidFill>
                              <a:srgbClr val="000000"/>
                            </a:solidFill>
                            <a:latin typeface="Cambria Math" panose="02040503050406030204" pitchFamily="18" charset="0"/>
                            <a:ea typeface="Microsoft YaHei" panose="020B0503020204020204" pitchFamily="34" charset="-122"/>
                          </a:rPr>
                          <m:t>𝑡</m:t>
                        </m:r>
                      </m:sub>
                    </m:sSub>
                  </m:oMath>
                </a14:m>
                <a:r>
                  <a:rPr lang="zh-CN" altLang="en-US" dirty="0">
                    <a:solidFill>
                      <a:srgbClr val="000000"/>
                    </a:solidFill>
                    <a:latin typeface="Microsoft YaHei" panose="020B0503020204020204" pitchFamily="34" charset="-122"/>
                    <a:ea typeface="Microsoft YaHei" panose="020B0503020204020204" pitchFamily="34" charset="-122"/>
                  </a:rPr>
                  <a:t>开始追踪产生时间</a:t>
                </a:r>
                <a:r>
                  <a:rPr lang="en-US" altLang="zh-CN" dirty="0" err="1">
                    <a:solidFill>
                      <a:srgbClr val="000000"/>
                    </a:solidFill>
                    <a:latin typeface="Microsoft YaHei" panose="020B0503020204020204" pitchFamily="34" charset="-122"/>
                    <a:ea typeface="Microsoft YaHei" panose="020B0503020204020204" pitchFamily="34" charset="-122"/>
                  </a:rPr>
                  <a:t>t+k</a:t>
                </a:r>
                <a:r>
                  <a:rPr lang="zh-CN" altLang="en-US" dirty="0">
                    <a:solidFill>
                      <a:srgbClr val="000000"/>
                    </a:solidFill>
                    <a:latin typeface="Microsoft YaHei" panose="020B0503020204020204" pitchFamily="34" charset="-122"/>
                    <a:ea typeface="Microsoft YaHei" panose="020B0503020204020204" pitchFamily="34" charset="-122"/>
                  </a:rPr>
                  <a:t>的位置</a:t>
                </a:r>
                <a14:m>
                  <m:oMath xmlns:m="http://schemas.openxmlformats.org/officeDocument/2006/math">
                    <m:sSub>
                      <m:sSubPr>
                        <m:ctrlPr>
                          <a:rPr lang="en-US" altLang="zh-CN" i="1">
                            <a:solidFill>
                              <a:srgbClr val="000000"/>
                            </a:solidFill>
                            <a:latin typeface="Cambria Math" panose="02040503050406030204" pitchFamily="18" charset="0"/>
                            <a:ea typeface="Microsoft YaHei" panose="020B0503020204020204" pitchFamily="34" charset="-122"/>
                          </a:rPr>
                        </m:ctrlPr>
                      </m:sSubPr>
                      <m:e>
                        <m:r>
                          <a:rPr lang="en-US" altLang="zh-CN">
                            <a:solidFill>
                              <a:srgbClr val="000000"/>
                            </a:solidFill>
                            <a:latin typeface="Cambria Math" panose="02040503050406030204" pitchFamily="18" charset="0"/>
                            <a:ea typeface="Microsoft YaHei" panose="020B0503020204020204" pitchFamily="34" charset="-122"/>
                          </a:rPr>
                          <m:t>𝑥</m:t>
                        </m:r>
                      </m:e>
                      <m:sub>
                        <m:r>
                          <a:rPr lang="en-US" altLang="zh-CN">
                            <a:solidFill>
                              <a:srgbClr val="000000"/>
                            </a:solidFill>
                            <a:latin typeface="Cambria Math" panose="02040503050406030204" pitchFamily="18" charset="0"/>
                            <a:ea typeface="Microsoft YaHei" panose="020B0503020204020204" pitchFamily="34" charset="-122"/>
                          </a:rPr>
                          <m:t>𝑡</m:t>
                        </m:r>
                        <m:r>
                          <a:rPr lang="en-US" altLang="zh-CN">
                            <a:solidFill>
                              <a:srgbClr val="000000"/>
                            </a:solidFill>
                            <a:latin typeface="Cambria Math" panose="02040503050406030204" pitchFamily="18" charset="0"/>
                            <a:ea typeface="Microsoft YaHei" panose="020B0503020204020204" pitchFamily="34" charset="-122"/>
                          </a:rPr>
                          <m:t>+</m:t>
                        </m:r>
                        <m:r>
                          <a:rPr lang="en-US" altLang="zh-CN">
                            <a:solidFill>
                              <a:srgbClr val="000000"/>
                            </a:solidFill>
                            <a:latin typeface="Cambria Math" panose="02040503050406030204" pitchFamily="18" charset="0"/>
                            <a:ea typeface="Microsoft YaHei" panose="020B0503020204020204" pitchFamily="34" charset="-122"/>
                          </a:rPr>
                          <m:t>𝑘</m:t>
                        </m:r>
                      </m:sub>
                    </m:sSub>
                  </m:oMath>
                </a14:m>
                <a:r>
                  <a:rPr lang="zh-CN" altLang="en-US" dirty="0">
                    <a:solidFill>
                      <a:srgbClr val="000000"/>
                    </a:solidFill>
                    <a:latin typeface="Microsoft YaHei" panose="020B0503020204020204" pitchFamily="34" charset="-122"/>
                    <a:ea typeface="Microsoft YaHei" panose="020B0503020204020204" pitchFamily="34" charset="-122"/>
                  </a:rPr>
                  <a:t>，再从位置</a:t>
                </a:r>
                <a14:m>
                  <m:oMath xmlns:m="http://schemas.openxmlformats.org/officeDocument/2006/math">
                    <m:sSub>
                      <m:sSubPr>
                        <m:ctrlPr>
                          <a:rPr lang="en-US" altLang="zh-CN" i="1">
                            <a:solidFill>
                              <a:srgbClr val="000000"/>
                            </a:solidFill>
                            <a:latin typeface="Cambria Math" panose="02040503050406030204" pitchFamily="18" charset="0"/>
                            <a:ea typeface="Microsoft YaHei" panose="020B0503020204020204" pitchFamily="34" charset="-122"/>
                          </a:rPr>
                        </m:ctrlPr>
                      </m:sSubPr>
                      <m:e>
                        <m:r>
                          <a:rPr lang="en-US" altLang="zh-CN">
                            <a:solidFill>
                              <a:srgbClr val="000000"/>
                            </a:solidFill>
                            <a:latin typeface="Cambria Math" panose="02040503050406030204" pitchFamily="18" charset="0"/>
                            <a:ea typeface="Microsoft YaHei" panose="020B0503020204020204" pitchFamily="34" charset="-122"/>
                          </a:rPr>
                          <m:t>𝑥</m:t>
                        </m:r>
                      </m:e>
                      <m:sub>
                        <m:r>
                          <a:rPr lang="en-US" altLang="zh-CN">
                            <a:solidFill>
                              <a:srgbClr val="000000"/>
                            </a:solidFill>
                            <a:latin typeface="Cambria Math" panose="02040503050406030204" pitchFamily="18" charset="0"/>
                            <a:ea typeface="Microsoft YaHei" panose="020B0503020204020204" pitchFamily="34" charset="-122"/>
                          </a:rPr>
                          <m:t>𝑡</m:t>
                        </m:r>
                        <m:r>
                          <a:rPr lang="en-US" altLang="zh-CN">
                            <a:solidFill>
                              <a:srgbClr val="000000"/>
                            </a:solidFill>
                            <a:latin typeface="Cambria Math" panose="02040503050406030204" pitchFamily="18" charset="0"/>
                            <a:ea typeface="Microsoft YaHei" panose="020B0503020204020204" pitchFamily="34" charset="-122"/>
                          </a:rPr>
                          <m:t>+</m:t>
                        </m:r>
                        <m:r>
                          <a:rPr lang="en-US" altLang="zh-CN">
                            <a:solidFill>
                              <a:srgbClr val="000000"/>
                            </a:solidFill>
                            <a:latin typeface="Cambria Math" panose="02040503050406030204" pitchFamily="18" charset="0"/>
                            <a:ea typeface="Microsoft YaHei" panose="020B0503020204020204" pitchFamily="34" charset="-122"/>
                          </a:rPr>
                          <m:t>𝑘</m:t>
                        </m:r>
                      </m:sub>
                    </m:sSub>
                  </m:oMath>
                </a14:m>
                <a:r>
                  <a:rPr lang="zh-CN" altLang="en-US" dirty="0">
                    <a:solidFill>
                      <a:srgbClr val="000000"/>
                    </a:solidFill>
                    <a:latin typeface="Microsoft YaHei" panose="020B0503020204020204" pitchFamily="34" charset="-122"/>
                    <a:ea typeface="Microsoft YaHei" panose="020B0503020204020204" pitchFamily="34" charset="-122"/>
                  </a:rPr>
                  <a:t>反向追踪产生时间</a:t>
                </a:r>
                <a:r>
                  <a:rPr lang="en-US" altLang="zh-CN" dirty="0">
                    <a:solidFill>
                      <a:srgbClr val="000000"/>
                    </a:solidFill>
                    <a:latin typeface="Microsoft YaHei" panose="020B0503020204020204" pitchFamily="34" charset="-122"/>
                    <a:ea typeface="Microsoft YaHei" panose="020B0503020204020204" pitchFamily="34" charset="-122"/>
                  </a:rPr>
                  <a:t>t</a:t>
                </a:r>
                <a:r>
                  <a:rPr lang="zh-CN" altLang="en-US" dirty="0">
                    <a:solidFill>
                      <a:srgbClr val="000000"/>
                    </a:solidFill>
                    <a:latin typeface="Microsoft YaHei" panose="020B0503020204020204" pitchFamily="34" charset="-122"/>
                    <a:ea typeface="Microsoft YaHei" panose="020B0503020204020204" pitchFamily="34" charset="-122"/>
                  </a:rPr>
                  <a:t>的预测位置</a:t>
                </a:r>
                <a14:m>
                  <m:oMath xmlns:m="http://schemas.openxmlformats.org/officeDocument/2006/math">
                    <m:sSub>
                      <m:sSubPr>
                        <m:ctrlPr>
                          <a:rPr lang="en-US" altLang="zh-CN" i="1">
                            <a:solidFill>
                              <a:srgbClr val="000000"/>
                            </a:solidFill>
                            <a:latin typeface="Cambria Math" panose="02040503050406030204" pitchFamily="18" charset="0"/>
                            <a:ea typeface="Microsoft YaHei" panose="020B0503020204020204" pitchFamily="34" charset="-122"/>
                          </a:rPr>
                        </m:ctrlPr>
                      </m:sSubPr>
                      <m:e>
                        <m:r>
                          <a:rPr lang="en-US" altLang="zh-CN">
                            <a:solidFill>
                              <a:srgbClr val="000000"/>
                            </a:solidFill>
                            <a:latin typeface="Cambria Math" panose="02040503050406030204" pitchFamily="18" charset="0"/>
                            <a:ea typeface="Microsoft YaHei" panose="020B0503020204020204" pitchFamily="34" charset="-122"/>
                          </a:rPr>
                          <m:t>𝑥</m:t>
                        </m:r>
                        <m:r>
                          <a:rPr lang="en-US" altLang="zh-CN">
                            <a:solidFill>
                              <a:srgbClr val="000000"/>
                            </a:solidFill>
                            <a:latin typeface="Cambria Math" panose="02040503050406030204" pitchFamily="18" charset="0"/>
                            <a:ea typeface="Microsoft YaHei" panose="020B0503020204020204" pitchFamily="34" charset="-122"/>
                          </a:rPr>
                          <m:t>′</m:t>
                        </m:r>
                      </m:e>
                      <m:sub>
                        <m:r>
                          <a:rPr lang="en-US" altLang="zh-CN">
                            <a:solidFill>
                              <a:srgbClr val="000000"/>
                            </a:solidFill>
                            <a:latin typeface="Cambria Math" panose="02040503050406030204" pitchFamily="18" charset="0"/>
                            <a:ea typeface="Microsoft YaHei" panose="020B0503020204020204" pitchFamily="34" charset="-122"/>
                          </a:rPr>
                          <m:t>𝑡</m:t>
                        </m:r>
                      </m:sub>
                    </m:sSub>
                  </m:oMath>
                </a14:m>
                <a:r>
                  <a:rPr lang="zh-CN" altLang="en-US" dirty="0">
                    <a:solidFill>
                      <a:srgbClr val="000000"/>
                    </a:solidFill>
                    <a:latin typeface="Microsoft YaHei" panose="020B0503020204020204" pitchFamily="34" charset="-122"/>
                    <a:ea typeface="Microsoft YaHei" panose="020B0503020204020204" pitchFamily="34" charset="-122"/>
                  </a:rPr>
                  <a:t>，初始位置和预测位置之间的欧氏距离就作为追踪器在</a:t>
                </a:r>
                <a:r>
                  <a:rPr lang="en-US" altLang="zh-CN" dirty="0">
                    <a:solidFill>
                      <a:srgbClr val="000000"/>
                    </a:solidFill>
                    <a:latin typeface="Microsoft YaHei" panose="020B0503020204020204" pitchFamily="34" charset="-122"/>
                    <a:ea typeface="Microsoft YaHei" panose="020B0503020204020204" pitchFamily="34" charset="-122"/>
                  </a:rPr>
                  <a:t>t</a:t>
                </a:r>
                <a:r>
                  <a:rPr lang="zh-CN" altLang="en-US" dirty="0">
                    <a:solidFill>
                      <a:srgbClr val="000000"/>
                    </a:solidFill>
                    <a:latin typeface="Microsoft YaHei" panose="020B0503020204020204" pitchFamily="34" charset="-122"/>
                    <a:ea typeface="Microsoft YaHei" panose="020B0503020204020204" pitchFamily="34" charset="-122"/>
                  </a:rPr>
                  <a:t>时间的</a:t>
                </a:r>
                <a:r>
                  <a:rPr lang="en-US" altLang="zh-CN" dirty="0">
                    <a:solidFill>
                      <a:srgbClr val="000000"/>
                    </a:solidFill>
                    <a:latin typeface="Microsoft YaHei" panose="020B0503020204020204" pitchFamily="34" charset="-122"/>
                    <a:ea typeface="Microsoft YaHei" panose="020B0503020204020204" pitchFamily="34" charset="-122"/>
                  </a:rPr>
                  <a:t>FB</a:t>
                </a:r>
                <a:r>
                  <a:rPr lang="zh-CN" altLang="en-US" dirty="0">
                    <a:solidFill>
                      <a:srgbClr val="000000"/>
                    </a:solidFill>
                    <a:latin typeface="Microsoft YaHei" panose="020B0503020204020204" pitchFamily="34" charset="-122"/>
                    <a:ea typeface="Microsoft YaHei" panose="020B0503020204020204" pitchFamily="34" charset="-122"/>
                  </a:rPr>
                  <a:t>误差。</a:t>
                </a:r>
              </a:p>
            </p:txBody>
          </p:sp>
        </mc:Choice>
        <mc:Fallback xmlns="">
          <p:sp>
            <p:nvSpPr>
              <p:cNvPr id="3" name="矩形 2"/>
              <p:cNvSpPr>
                <a:spLocks noRot="1" noChangeAspect="1" noMove="1" noResize="1" noEditPoints="1" noAdjustHandles="1" noChangeArrowheads="1" noChangeShapeType="1" noTextEdit="1"/>
              </p:cNvSpPr>
              <p:nvPr/>
            </p:nvSpPr>
            <p:spPr>
              <a:xfrm>
                <a:off x="5651099" y="2945785"/>
                <a:ext cx="6096000" cy="923330"/>
              </a:xfrm>
              <a:prstGeom prst="rect">
                <a:avLst/>
              </a:prstGeom>
              <a:blipFill>
                <a:blip r:embed="rId4"/>
                <a:stretch>
                  <a:fillRect l="-800" t="-3289" r="-900"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p:cNvSpPr txBox="1"/>
              <p:nvPr/>
            </p:nvSpPr>
            <p:spPr>
              <a:xfrm>
                <a:off x="1586590" y="4876207"/>
                <a:ext cx="2704378" cy="369332"/>
              </a:xfrm>
              <a:prstGeom prst="rect">
                <a:avLst/>
              </a:prstGeom>
            </p:spPr>
            <p:txBody>
              <a:bodyPr wrap="square">
                <a:spAutoFit/>
              </a:bodyPr>
              <a:lstStyle>
                <a:defPPr>
                  <a:defRPr lang="zh-CN"/>
                </a:defPPr>
                <a:lvl1pPr>
                  <a:defRPr>
                    <a:solidFill>
                      <a:srgbClr val="000000"/>
                    </a:solidFill>
                    <a:latin typeface="Microsoft YaHei" panose="020B0503020204020204" pitchFamily="34" charset="-122"/>
                    <a:ea typeface="Microsoft YaHei" panose="020B0503020204020204" pitchFamily="34" charset="-122"/>
                  </a:defRPr>
                </a:lvl1p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𝐹𝐵</m:t>
                          </m:r>
                        </m:e>
                        <m:sub>
                          <m:r>
                            <a:rPr lang="en-US" altLang="zh-CN">
                              <a:latin typeface="Cambria Math" panose="02040503050406030204" pitchFamily="18" charset="0"/>
                            </a:rPr>
                            <m:t>𝑒𝑟𝑟𝑜𝑟</m:t>
                          </m:r>
                        </m:sub>
                      </m:sSub>
                      <m:r>
                        <a:rPr lang="en-US" altLang="zh-CN">
                          <a:latin typeface="Cambria Math" panose="02040503050406030204" pitchFamily="18" charset="0"/>
                        </a:rPr>
                        <m:t>=</m:t>
                      </m:r>
                      <m:r>
                        <a:rPr lang="en-US" altLang="zh-CN">
                          <a:latin typeface="Cambria Math" panose="02040503050406030204" pitchFamily="18" charset="0"/>
                        </a:rPr>
                        <m:t>𝑑𝑖𝑠</m:t>
                      </m:r>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𝑡</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r>
                            <a:rPr lang="en-US" altLang="zh-CN">
                              <a:latin typeface="Cambria Math" panose="02040503050406030204" pitchFamily="18" charset="0"/>
                            </a:rPr>
                            <m:t>′</m:t>
                          </m:r>
                        </m:e>
                        <m:sub>
                          <m:r>
                            <a:rPr lang="en-US" altLang="zh-CN">
                              <a:latin typeface="Cambria Math" panose="02040503050406030204" pitchFamily="18" charset="0"/>
                            </a:rPr>
                            <m:t>𝑡</m:t>
                          </m:r>
                        </m:sub>
                      </m:sSub>
                      <m:r>
                        <a:rPr lang="en-US" altLang="zh-CN">
                          <a:latin typeface="Cambria Math" panose="02040503050406030204" pitchFamily="18" charset="0"/>
                        </a:rPr>
                        <m:t>)</m:t>
                      </m:r>
                    </m:oMath>
                  </m:oMathPara>
                </a14:m>
                <a:endParaRPr lang="zh-CN" altLang="en-US" dirty="0"/>
              </a:p>
            </p:txBody>
          </p:sp>
        </mc:Choice>
        <mc:Fallback xmlns="">
          <p:sp>
            <p:nvSpPr>
              <p:cNvPr id="2" name="文本框 1"/>
              <p:cNvSpPr txBox="1">
                <a:spLocks noRot="1" noChangeAspect="1" noMove="1" noResize="1" noEditPoints="1" noAdjustHandles="1" noChangeArrowheads="1" noChangeShapeType="1" noTextEdit="1"/>
              </p:cNvSpPr>
              <p:nvPr/>
            </p:nvSpPr>
            <p:spPr>
              <a:xfrm>
                <a:off x="1586590" y="4876207"/>
                <a:ext cx="2704378" cy="369332"/>
              </a:xfrm>
              <a:prstGeom prst="rect">
                <a:avLst/>
              </a:prstGeom>
              <a:blipFill>
                <a:blip r:embed="rId5"/>
                <a:stretch>
                  <a:fillRect b="-1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983071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95824" y="72000"/>
            <a:ext cx="10257975" cy="914400"/>
          </a:xfrm>
        </p:spPr>
        <p:txBody>
          <a:bodyPr/>
          <a:lstStyle/>
          <a:p>
            <a:r>
              <a:rPr lang="zh-CN" altLang="en-US" dirty="0"/>
              <a:t>跟</a:t>
            </a:r>
            <a:r>
              <a:rPr lang="zh-CN" altLang="en-US" dirty="0" smtClean="0"/>
              <a:t>踪模块</a:t>
            </a:r>
            <a:r>
              <a:rPr lang="en-US" altLang="zh-CN" dirty="0" smtClean="0"/>
              <a:t>(Tracking)</a:t>
            </a:r>
            <a:endParaRPr lang="en-US" altLang="zh-CN" dirty="0"/>
          </a:p>
        </p:txBody>
      </p:sp>
      <p:sp>
        <p:nvSpPr>
          <p:cNvPr id="5" name="矩形 4"/>
          <p:cNvSpPr/>
          <p:nvPr/>
        </p:nvSpPr>
        <p:spPr>
          <a:xfrm>
            <a:off x="1053989" y="731516"/>
            <a:ext cx="7129929" cy="338554"/>
          </a:xfrm>
          <a:prstGeom prst="rect">
            <a:avLst/>
          </a:prstGeom>
        </p:spPr>
        <p:txBody>
          <a:bodyPr wrap="square">
            <a:spAutoFit/>
          </a:bodyPr>
          <a:lstStyle/>
          <a:p>
            <a:r>
              <a:rPr lang="en-US" altLang="zh-CN" sz="1600" dirty="0">
                <a:solidFill>
                  <a:schemeClr val="tx1">
                    <a:lumMod val="50000"/>
                    <a:lumOff val="50000"/>
                  </a:schemeClr>
                </a:solidFill>
              </a:rPr>
              <a:t>Input your information here. Make it longer than the title.. </a:t>
            </a:r>
            <a:endParaRPr lang="zh-CN" altLang="en-US" sz="1600" dirty="0">
              <a:solidFill>
                <a:schemeClr val="tx1">
                  <a:lumMod val="50000"/>
                  <a:lumOff val="50000"/>
                </a:schemeClr>
              </a:solidFill>
            </a:endParaRPr>
          </a:p>
        </p:txBody>
      </p:sp>
      <p:pic>
        <p:nvPicPr>
          <p:cNvPr id="2" name="图片 1"/>
          <p:cNvPicPr>
            <a:picLocks noChangeAspect="1"/>
          </p:cNvPicPr>
          <p:nvPr/>
        </p:nvPicPr>
        <p:blipFill>
          <a:blip r:embed="rId3"/>
          <a:stretch>
            <a:fillRect/>
          </a:stretch>
        </p:blipFill>
        <p:spPr>
          <a:xfrm>
            <a:off x="403232" y="1867465"/>
            <a:ext cx="4981575" cy="3362325"/>
          </a:xfrm>
          <a:prstGeom prst="rect">
            <a:avLst/>
          </a:prstGeom>
        </p:spPr>
      </p:pic>
      <p:sp>
        <p:nvSpPr>
          <p:cNvPr id="6" name="矩形 5"/>
          <p:cNvSpPr/>
          <p:nvPr/>
        </p:nvSpPr>
        <p:spPr>
          <a:xfrm>
            <a:off x="5545815" y="2414396"/>
            <a:ext cx="6096000" cy="2031325"/>
          </a:xfrm>
          <a:prstGeom prst="rect">
            <a:avLst/>
          </a:prstGeom>
        </p:spPr>
        <p:txBody>
          <a:bodyPr wrap="square">
            <a:spAutoFit/>
          </a:bodyPr>
          <a:lstStyle/>
          <a:p>
            <a:endParaRPr lang="en-US" altLang="zh-CN" dirty="0">
              <a:solidFill>
                <a:srgbClr val="000000"/>
              </a:solidFill>
              <a:latin typeface="Microsoft YaHei" panose="020B0503020204020204" pitchFamily="34" charset="-122"/>
              <a:ea typeface="Microsoft YaHei" panose="020B0503020204020204" pitchFamily="34" charset="-122"/>
            </a:endParaRPr>
          </a:p>
          <a:p>
            <a:r>
              <a:rPr lang="en-US" altLang="zh-CN" dirty="0">
                <a:solidFill>
                  <a:srgbClr val="000000"/>
                </a:solidFill>
                <a:latin typeface="Microsoft YaHei" panose="020B0503020204020204" pitchFamily="34" charset="-122"/>
                <a:ea typeface="Microsoft YaHei" panose="020B0503020204020204" pitchFamily="34" charset="-122"/>
              </a:rPr>
              <a:t>Median-Flow</a:t>
            </a:r>
            <a:r>
              <a:rPr lang="zh-CN" altLang="en-US" dirty="0">
                <a:solidFill>
                  <a:srgbClr val="000000"/>
                </a:solidFill>
                <a:latin typeface="Microsoft YaHei" panose="020B0503020204020204" pitchFamily="34" charset="-122"/>
                <a:ea typeface="Microsoft YaHei" panose="020B0503020204020204" pitchFamily="34" charset="-122"/>
              </a:rPr>
              <a:t>首先在上一帧</a:t>
            </a:r>
            <a:r>
              <a:rPr lang="en-US" altLang="zh-CN" dirty="0">
                <a:solidFill>
                  <a:srgbClr val="000000"/>
                </a:solidFill>
                <a:latin typeface="Microsoft YaHei" panose="020B0503020204020204" pitchFamily="34" charset="-122"/>
                <a:ea typeface="Microsoft YaHei" panose="020B0503020204020204" pitchFamily="34" charset="-122"/>
              </a:rPr>
              <a:t>t</a:t>
            </a:r>
            <a:r>
              <a:rPr lang="zh-CN" altLang="en-US" dirty="0">
                <a:solidFill>
                  <a:srgbClr val="000000"/>
                </a:solidFill>
                <a:latin typeface="Microsoft YaHei" panose="020B0503020204020204" pitchFamily="34" charset="-122"/>
                <a:ea typeface="Microsoft YaHei" panose="020B0503020204020204" pitchFamily="34" charset="-122"/>
              </a:rPr>
              <a:t>的物体包围框里均匀地产生一些点，然后用</a:t>
            </a:r>
            <a:r>
              <a:rPr lang="en-US" altLang="zh-CN" dirty="0">
                <a:solidFill>
                  <a:srgbClr val="000000"/>
                </a:solidFill>
                <a:latin typeface="Microsoft YaHei" panose="020B0503020204020204" pitchFamily="34" charset="-122"/>
                <a:ea typeface="Microsoft YaHei" panose="020B0503020204020204" pitchFamily="34" charset="-122"/>
              </a:rPr>
              <a:t>Lucas-</a:t>
            </a:r>
            <a:r>
              <a:rPr lang="en-US" altLang="zh-CN" dirty="0" err="1">
                <a:solidFill>
                  <a:srgbClr val="000000"/>
                </a:solidFill>
                <a:latin typeface="Microsoft YaHei" panose="020B0503020204020204" pitchFamily="34" charset="-122"/>
                <a:ea typeface="Microsoft YaHei" panose="020B0503020204020204" pitchFamily="34" charset="-122"/>
              </a:rPr>
              <a:t>Kanade</a:t>
            </a:r>
            <a:r>
              <a:rPr lang="zh-CN" altLang="en-US" dirty="0">
                <a:solidFill>
                  <a:srgbClr val="000000"/>
                </a:solidFill>
                <a:latin typeface="Microsoft YaHei" panose="020B0503020204020204" pitchFamily="34" charset="-122"/>
                <a:ea typeface="Microsoft YaHei" panose="020B0503020204020204" pitchFamily="34" charset="-122"/>
              </a:rPr>
              <a:t>追踪器正向追踪这些点到</a:t>
            </a:r>
            <a:r>
              <a:rPr lang="en-US" altLang="zh-CN" dirty="0">
                <a:solidFill>
                  <a:srgbClr val="000000"/>
                </a:solidFill>
                <a:latin typeface="Microsoft YaHei" panose="020B0503020204020204" pitchFamily="34" charset="-122"/>
                <a:ea typeface="Microsoft YaHei" panose="020B0503020204020204" pitchFamily="34" charset="-122"/>
              </a:rPr>
              <a:t>t+1</a:t>
            </a:r>
            <a:r>
              <a:rPr lang="zh-CN" altLang="en-US" dirty="0">
                <a:solidFill>
                  <a:srgbClr val="000000"/>
                </a:solidFill>
                <a:latin typeface="Microsoft YaHei" panose="020B0503020204020204" pitchFamily="34" charset="-122"/>
                <a:ea typeface="Microsoft YaHei" panose="020B0503020204020204" pitchFamily="34" charset="-122"/>
              </a:rPr>
              <a:t>帧，再反向追踪到</a:t>
            </a:r>
            <a:r>
              <a:rPr lang="en-US" altLang="zh-CN" dirty="0">
                <a:solidFill>
                  <a:srgbClr val="000000"/>
                </a:solidFill>
                <a:latin typeface="Microsoft YaHei" panose="020B0503020204020204" pitchFamily="34" charset="-122"/>
                <a:ea typeface="Microsoft YaHei" panose="020B0503020204020204" pitchFamily="34" charset="-122"/>
              </a:rPr>
              <a:t>t</a:t>
            </a:r>
            <a:r>
              <a:rPr lang="zh-CN" altLang="en-US" dirty="0">
                <a:solidFill>
                  <a:srgbClr val="000000"/>
                </a:solidFill>
                <a:latin typeface="Microsoft YaHei" panose="020B0503020204020204" pitchFamily="34" charset="-122"/>
                <a:ea typeface="Microsoft YaHei" panose="020B0503020204020204" pitchFamily="34" charset="-122"/>
              </a:rPr>
              <a:t>帧，计算</a:t>
            </a:r>
            <a:r>
              <a:rPr lang="en-US" altLang="zh-CN" dirty="0">
                <a:solidFill>
                  <a:srgbClr val="000000"/>
                </a:solidFill>
                <a:latin typeface="Microsoft YaHei" panose="020B0503020204020204" pitchFamily="34" charset="-122"/>
                <a:ea typeface="Microsoft YaHei" panose="020B0503020204020204" pitchFamily="34" charset="-122"/>
              </a:rPr>
              <a:t>FB</a:t>
            </a:r>
            <a:r>
              <a:rPr lang="zh-CN" altLang="en-US" dirty="0">
                <a:solidFill>
                  <a:srgbClr val="000000"/>
                </a:solidFill>
                <a:latin typeface="Microsoft YaHei" panose="020B0503020204020204" pitchFamily="34" charset="-122"/>
                <a:ea typeface="Microsoft YaHei" panose="020B0503020204020204" pitchFamily="34" charset="-122"/>
              </a:rPr>
              <a:t>误差，筛选出</a:t>
            </a:r>
            <a:r>
              <a:rPr lang="en-US" altLang="zh-CN" dirty="0">
                <a:solidFill>
                  <a:srgbClr val="000000"/>
                </a:solidFill>
                <a:latin typeface="Microsoft YaHei" panose="020B0503020204020204" pitchFamily="34" charset="-122"/>
                <a:ea typeface="Microsoft YaHei" panose="020B0503020204020204" pitchFamily="34" charset="-122"/>
              </a:rPr>
              <a:t>FB</a:t>
            </a:r>
            <a:r>
              <a:rPr lang="zh-CN" altLang="en-US" dirty="0">
                <a:solidFill>
                  <a:srgbClr val="000000"/>
                </a:solidFill>
                <a:latin typeface="Microsoft YaHei" panose="020B0503020204020204" pitchFamily="34" charset="-122"/>
                <a:ea typeface="Microsoft YaHei" panose="020B0503020204020204" pitchFamily="34" charset="-122"/>
              </a:rPr>
              <a:t>误差最小的一半点作为最佳追踪点。最后根据这些点的坐标变化和距离的变化计算</a:t>
            </a:r>
            <a:r>
              <a:rPr lang="en-US" altLang="zh-CN" dirty="0">
                <a:solidFill>
                  <a:srgbClr val="000000"/>
                </a:solidFill>
                <a:latin typeface="Microsoft YaHei" panose="020B0503020204020204" pitchFamily="34" charset="-122"/>
                <a:ea typeface="Microsoft YaHei" panose="020B0503020204020204" pitchFamily="34" charset="-122"/>
              </a:rPr>
              <a:t>t+1</a:t>
            </a:r>
            <a:r>
              <a:rPr lang="zh-CN" altLang="en-US" dirty="0">
                <a:solidFill>
                  <a:srgbClr val="000000"/>
                </a:solidFill>
                <a:latin typeface="Microsoft YaHei" panose="020B0503020204020204" pitchFamily="34" charset="-122"/>
                <a:ea typeface="Microsoft YaHei" panose="020B0503020204020204" pitchFamily="34" charset="-122"/>
              </a:rPr>
              <a:t>帧包围框的位置和大小（平移和缩放的尺度取中值）。</a:t>
            </a:r>
          </a:p>
        </p:txBody>
      </p:sp>
    </p:spTree>
    <p:extLst>
      <p:ext uri="{BB962C8B-B14F-4D97-AF65-F5344CB8AC3E}">
        <p14:creationId xmlns:p14="http://schemas.microsoft.com/office/powerpoint/2010/main" val="32871819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95824" y="72000"/>
            <a:ext cx="10257975" cy="914400"/>
          </a:xfrm>
        </p:spPr>
        <p:txBody>
          <a:bodyPr/>
          <a:lstStyle/>
          <a:p>
            <a:r>
              <a:rPr lang="zh-CN" altLang="en-US" dirty="0"/>
              <a:t>跟</a:t>
            </a:r>
            <a:r>
              <a:rPr lang="zh-CN" altLang="en-US" dirty="0" smtClean="0"/>
              <a:t>踪模块</a:t>
            </a:r>
            <a:r>
              <a:rPr lang="en-US" altLang="zh-CN" dirty="0" smtClean="0"/>
              <a:t>(Tracking)</a:t>
            </a:r>
            <a:endParaRPr lang="en-US" altLang="zh-CN" dirty="0"/>
          </a:p>
        </p:txBody>
      </p:sp>
      <p:sp>
        <p:nvSpPr>
          <p:cNvPr id="5" name="矩形 4"/>
          <p:cNvSpPr/>
          <p:nvPr/>
        </p:nvSpPr>
        <p:spPr>
          <a:xfrm>
            <a:off x="1053989" y="731516"/>
            <a:ext cx="7129929" cy="338554"/>
          </a:xfrm>
          <a:prstGeom prst="rect">
            <a:avLst/>
          </a:prstGeom>
        </p:spPr>
        <p:txBody>
          <a:bodyPr wrap="square">
            <a:spAutoFit/>
          </a:bodyPr>
          <a:lstStyle/>
          <a:p>
            <a:r>
              <a:rPr lang="en-US" altLang="zh-CN" sz="1600" dirty="0">
                <a:solidFill>
                  <a:schemeClr val="tx1">
                    <a:lumMod val="50000"/>
                    <a:lumOff val="50000"/>
                  </a:schemeClr>
                </a:solidFill>
              </a:rPr>
              <a:t>Input your information here. Make it longer than the title.. </a:t>
            </a:r>
            <a:endParaRPr lang="zh-CN" altLang="en-US" sz="1600" dirty="0">
              <a:solidFill>
                <a:schemeClr val="tx1">
                  <a:lumMod val="50000"/>
                  <a:lumOff val="50000"/>
                </a:schemeClr>
              </a:solidFill>
            </a:endParaRPr>
          </a:p>
        </p:txBody>
      </p:sp>
      <mc:AlternateContent xmlns:mc="http://schemas.openxmlformats.org/markup-compatibility/2006" xmlns:a14="http://schemas.microsoft.com/office/drawing/2010/main">
        <mc:Choice Requires="a14">
          <p:sp>
            <p:nvSpPr>
              <p:cNvPr id="3" name="矩形 2"/>
              <p:cNvSpPr/>
              <p:nvPr/>
            </p:nvSpPr>
            <p:spPr>
              <a:xfrm>
                <a:off x="1095824" y="2304532"/>
                <a:ext cx="10384976" cy="2585323"/>
              </a:xfrm>
              <a:prstGeom prst="rect">
                <a:avLst/>
              </a:prstGeom>
            </p:spPr>
            <p:txBody>
              <a:bodyPr wrap="square">
                <a:spAutoFit/>
              </a:bodyPr>
              <a:lstStyle/>
              <a:p>
                <a:pPr marL="285750" indent="-285750">
                  <a:buFont typeface="Arial" panose="020B0604020202020204" pitchFamily="34" charset="0"/>
                  <a:buChar char="•"/>
                </a:pPr>
                <a:r>
                  <a:rPr lang="zh-CN" altLang="en-US" dirty="0" smtClean="0">
                    <a:solidFill>
                      <a:srgbClr val="000000"/>
                    </a:solidFill>
                    <a:latin typeface="Microsoft YaHei" panose="020B0503020204020204" pitchFamily="34" charset="-122"/>
                    <a:ea typeface="Microsoft YaHei" panose="020B0503020204020204" pitchFamily="34" charset="-122"/>
                  </a:rPr>
                  <a:t>先</a:t>
                </a:r>
                <a:r>
                  <a:rPr lang="zh-CN" altLang="en-US" dirty="0">
                    <a:solidFill>
                      <a:srgbClr val="000000"/>
                    </a:solidFill>
                    <a:latin typeface="Microsoft YaHei" panose="020B0503020204020204" pitchFamily="34" charset="-122"/>
                    <a:ea typeface="Microsoft YaHei" panose="020B0503020204020204" pitchFamily="34" charset="-122"/>
                  </a:rPr>
                  <a:t>从当前帧目标均匀取</a:t>
                </a:r>
                <a:r>
                  <a:rPr lang="en-US" altLang="zh-CN" dirty="0">
                    <a:solidFill>
                      <a:srgbClr val="000000"/>
                    </a:solidFill>
                    <a:latin typeface="Microsoft YaHei" panose="020B0503020204020204" pitchFamily="34" charset="-122"/>
                    <a:ea typeface="Microsoft YaHei" panose="020B0503020204020204" pitchFamily="34" charset="-122"/>
                  </a:rPr>
                  <a:t>10*10</a:t>
                </a:r>
                <a:r>
                  <a:rPr lang="zh-CN" altLang="en-US" dirty="0">
                    <a:solidFill>
                      <a:srgbClr val="000000"/>
                    </a:solidFill>
                    <a:latin typeface="Microsoft YaHei" panose="020B0503020204020204" pitchFamily="34" charset="-122"/>
                    <a:ea typeface="Microsoft YaHei" panose="020B0503020204020204" pitchFamily="34" charset="-122"/>
                  </a:rPr>
                  <a:t>个点，记为</a:t>
                </a:r>
                <a:r>
                  <a:rPr lang="en-US" altLang="zh-CN" dirty="0">
                    <a:solidFill>
                      <a:srgbClr val="000000"/>
                    </a:solidFill>
                    <a:latin typeface="Microsoft YaHei" panose="020B0503020204020204" pitchFamily="34" charset="-122"/>
                    <a:ea typeface="Microsoft YaHei" panose="020B0503020204020204" pitchFamily="34" charset="-122"/>
                  </a:rPr>
                  <a:t>n1</a:t>
                </a:r>
                <a:r>
                  <a:rPr lang="zh-CN" altLang="en-US" dirty="0" smtClean="0">
                    <a:solidFill>
                      <a:srgbClr val="000000"/>
                    </a:solidFill>
                    <a:latin typeface="Microsoft YaHei" panose="020B0503020204020204" pitchFamily="34" charset="-122"/>
                    <a:ea typeface="Microsoft YaHei" panose="020B0503020204020204" pitchFamily="34" charset="-122"/>
                  </a:rPr>
                  <a:t>。</a:t>
                </a:r>
                <a:endParaRPr lang="en-US" altLang="zh-CN" dirty="0" smtClean="0">
                  <a:solidFill>
                    <a:srgbClr val="0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endParaRPr lang="en-US" altLang="zh-CN" dirty="0">
                  <a:solidFill>
                    <a:srgbClr val="0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dirty="0" smtClean="0">
                    <a:solidFill>
                      <a:srgbClr val="000000"/>
                    </a:solidFill>
                    <a:latin typeface="Microsoft YaHei" panose="020B0503020204020204" pitchFamily="34" charset="-122"/>
                    <a:ea typeface="Microsoft YaHei" panose="020B0503020204020204" pitchFamily="34" charset="-122"/>
                  </a:rPr>
                  <a:t>利用</a:t>
                </a:r>
                <a:r>
                  <a:rPr lang="zh-CN" altLang="en-US" dirty="0">
                    <a:solidFill>
                      <a:srgbClr val="000000"/>
                    </a:solidFill>
                    <a:latin typeface="Microsoft YaHei" panose="020B0503020204020204" pitchFamily="34" charset="-122"/>
                    <a:ea typeface="Microsoft YaHei" panose="020B0503020204020204" pitchFamily="34" charset="-122"/>
                  </a:rPr>
                  <a:t>这些点</a:t>
                </a:r>
                <a:r>
                  <a:rPr lang="zh-CN" altLang="en-US" dirty="0" smtClean="0">
                    <a:solidFill>
                      <a:srgbClr val="000000"/>
                    </a:solidFill>
                    <a:latin typeface="Microsoft YaHei" panose="020B0503020204020204" pitchFamily="34" charset="-122"/>
                    <a:ea typeface="Microsoft YaHei" panose="020B0503020204020204" pitchFamily="34" charset="-122"/>
                  </a:rPr>
                  <a:t>用</a:t>
                </a:r>
                <a:r>
                  <a:rPr lang="en-US" altLang="zh-CN" dirty="0">
                    <a:solidFill>
                      <a:srgbClr val="000000"/>
                    </a:solidFill>
                    <a:latin typeface="Microsoft YaHei" panose="020B0503020204020204" pitchFamily="34" charset="-122"/>
                    <a:ea typeface="Microsoft YaHei" panose="020B0503020204020204" pitchFamily="34" charset="-122"/>
                  </a:rPr>
                  <a:t>Median-Flow</a:t>
                </a:r>
                <a:r>
                  <a:rPr lang="zh-CN" altLang="en-US" dirty="0" smtClean="0">
                    <a:solidFill>
                      <a:srgbClr val="000000"/>
                    </a:solidFill>
                    <a:latin typeface="Microsoft YaHei" panose="020B0503020204020204" pitchFamily="34" charset="-122"/>
                    <a:ea typeface="Microsoft YaHei" panose="020B0503020204020204" pitchFamily="34" charset="-122"/>
                  </a:rPr>
                  <a:t>预测</a:t>
                </a:r>
                <a:r>
                  <a:rPr lang="zh-CN" altLang="en-US" dirty="0">
                    <a:solidFill>
                      <a:srgbClr val="000000"/>
                    </a:solidFill>
                    <a:latin typeface="Microsoft YaHei" panose="020B0503020204020204" pitchFamily="34" charset="-122"/>
                    <a:ea typeface="Microsoft YaHei" panose="020B0503020204020204" pitchFamily="34" charset="-122"/>
                  </a:rPr>
                  <a:t>取下一帧对应的点</a:t>
                </a:r>
                <a:r>
                  <a:rPr lang="en-US" altLang="zh-CN" dirty="0">
                    <a:solidFill>
                      <a:srgbClr val="000000"/>
                    </a:solidFill>
                    <a:latin typeface="Microsoft YaHei" panose="020B0503020204020204" pitchFamily="34" charset="-122"/>
                    <a:ea typeface="Microsoft YaHei" panose="020B0503020204020204" pitchFamily="34" charset="-122"/>
                  </a:rPr>
                  <a:t>n2</a:t>
                </a:r>
                <a:r>
                  <a:rPr lang="zh-CN" altLang="en-US" dirty="0">
                    <a:solidFill>
                      <a:srgbClr val="000000"/>
                    </a:solidFill>
                    <a:latin typeface="Microsoft YaHei" panose="020B0503020204020204" pitchFamily="34" charset="-122"/>
                    <a:ea typeface="Microsoft YaHei" panose="020B0503020204020204" pitchFamily="34" charset="-122"/>
                  </a:rPr>
                  <a:t>，再用这些对应的点用光流法返回预测当前帧所在的点</a:t>
                </a:r>
                <a:r>
                  <a:rPr lang="en-US" altLang="zh-CN" dirty="0">
                    <a:solidFill>
                      <a:srgbClr val="000000"/>
                    </a:solidFill>
                    <a:latin typeface="Microsoft YaHei" panose="020B0503020204020204" pitchFamily="34" charset="-122"/>
                    <a:ea typeface="Microsoft YaHei" panose="020B0503020204020204" pitchFamily="34" charset="-122"/>
                  </a:rPr>
                  <a:t>n3</a:t>
                </a:r>
                <a:r>
                  <a:rPr lang="zh-CN" altLang="en-US" dirty="0" smtClean="0">
                    <a:solidFill>
                      <a:srgbClr val="000000"/>
                    </a:solidFill>
                    <a:latin typeface="Microsoft YaHei" panose="020B0503020204020204" pitchFamily="34" charset="-122"/>
                    <a:ea typeface="Microsoft YaHei" panose="020B0503020204020204" pitchFamily="34" charset="-122"/>
                  </a:rPr>
                  <a:t>，</a:t>
                </a:r>
                <a:r>
                  <a:rPr lang="en-US" altLang="zh-CN" dirty="0" smtClean="0">
                    <a:solidFill>
                      <a:srgbClr val="000000"/>
                    </a:solidFill>
                    <a:latin typeface="Microsoft YaHei" panose="020B0503020204020204" pitchFamily="34" charset="-122"/>
                    <a:ea typeface="Microsoft YaHei" panose="020B0503020204020204" pitchFamily="34" charset="-122"/>
                  </a:rPr>
                  <a:t>n1</a:t>
                </a:r>
                <a:r>
                  <a:rPr lang="zh-CN" altLang="en-US" dirty="0">
                    <a:solidFill>
                      <a:srgbClr val="000000"/>
                    </a:solidFill>
                    <a:latin typeface="Microsoft YaHei" panose="020B0503020204020204" pitchFamily="34" charset="-122"/>
                    <a:ea typeface="Microsoft YaHei" panose="020B0503020204020204" pitchFamily="34" charset="-122"/>
                  </a:rPr>
                  <a:t>和</a:t>
                </a:r>
                <a:r>
                  <a:rPr lang="en-US" altLang="zh-CN" dirty="0">
                    <a:solidFill>
                      <a:srgbClr val="000000"/>
                    </a:solidFill>
                    <a:latin typeface="Microsoft YaHei" panose="020B0503020204020204" pitchFamily="34" charset="-122"/>
                    <a:ea typeface="Microsoft YaHei" panose="020B0503020204020204" pitchFamily="34" charset="-122"/>
                  </a:rPr>
                  <a:t>n3</a:t>
                </a:r>
                <a:r>
                  <a:rPr lang="zh-CN" altLang="en-US" dirty="0">
                    <a:solidFill>
                      <a:srgbClr val="000000"/>
                    </a:solidFill>
                    <a:latin typeface="Microsoft YaHei" panose="020B0503020204020204" pitchFamily="34" charset="-122"/>
                    <a:ea typeface="Microsoft YaHei" panose="020B0503020204020204" pitchFamily="34" charset="-122"/>
                  </a:rPr>
                  <a:t>的距离就是</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𝐹𝐵</m:t>
                        </m:r>
                      </m:e>
                      <m:sub>
                        <m:r>
                          <a:rPr lang="en-US" altLang="zh-CN">
                            <a:latin typeface="Cambria Math" panose="02040503050406030204" pitchFamily="18" charset="0"/>
                          </a:rPr>
                          <m:t>𝑒𝑟𝑟𝑜𝑟</m:t>
                        </m:r>
                      </m:sub>
                    </m:sSub>
                  </m:oMath>
                </a14:m>
                <a:endParaRPr lang="en-US" altLang="zh-CN" dirty="0" smtClean="0">
                  <a:solidFill>
                    <a:srgbClr val="0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endParaRPr lang="en-US" altLang="zh-CN" dirty="0" smtClean="0">
                  <a:solidFill>
                    <a:srgbClr val="0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US" altLang="zh-CN" dirty="0" smtClean="0">
                    <a:solidFill>
                      <a:srgbClr val="000000"/>
                    </a:solidFill>
                    <a:latin typeface="Microsoft YaHei" panose="020B0503020204020204" pitchFamily="34" charset="-122"/>
                    <a:ea typeface="Microsoft YaHei" panose="020B0503020204020204" pitchFamily="34" charset="-122"/>
                  </a:rPr>
                  <a:t>NCC</a:t>
                </a:r>
                <a:r>
                  <a:rPr lang="zh-CN" altLang="en-US" dirty="0" smtClean="0">
                    <a:solidFill>
                      <a:srgbClr val="000000"/>
                    </a:solidFill>
                    <a:latin typeface="Microsoft YaHei" panose="020B0503020204020204" pitchFamily="34" charset="-122"/>
                    <a:ea typeface="Microsoft YaHei" panose="020B0503020204020204" pitchFamily="34" charset="-122"/>
                  </a:rPr>
                  <a:t>是</a:t>
                </a:r>
                <a:r>
                  <a:rPr lang="zh-CN" altLang="en-US" dirty="0">
                    <a:solidFill>
                      <a:srgbClr val="000000"/>
                    </a:solidFill>
                    <a:latin typeface="Microsoft YaHei" panose="020B0503020204020204" pitchFamily="34" charset="-122"/>
                    <a:ea typeface="Microsoft YaHei" panose="020B0503020204020204" pitchFamily="34" charset="-122"/>
                  </a:rPr>
                  <a:t>利用</a:t>
                </a:r>
                <a:r>
                  <a:rPr lang="en-US" altLang="zh-CN" dirty="0">
                    <a:solidFill>
                      <a:srgbClr val="000000"/>
                    </a:solidFill>
                    <a:latin typeface="Microsoft YaHei" panose="020B0503020204020204" pitchFamily="34" charset="-122"/>
                    <a:ea typeface="Microsoft YaHei" panose="020B0503020204020204" pitchFamily="34" charset="-122"/>
                  </a:rPr>
                  <a:t>n1</a:t>
                </a:r>
                <a:r>
                  <a:rPr lang="zh-CN" altLang="en-US" dirty="0">
                    <a:solidFill>
                      <a:srgbClr val="000000"/>
                    </a:solidFill>
                    <a:latin typeface="Microsoft YaHei" panose="020B0503020204020204" pitchFamily="34" charset="-122"/>
                    <a:ea typeface="Microsoft YaHei" panose="020B0503020204020204" pitchFamily="34" charset="-122"/>
                  </a:rPr>
                  <a:t>的每个点和</a:t>
                </a:r>
                <a:r>
                  <a:rPr lang="en-US" altLang="zh-CN" dirty="0">
                    <a:solidFill>
                      <a:srgbClr val="000000"/>
                    </a:solidFill>
                    <a:latin typeface="Microsoft YaHei" panose="020B0503020204020204" pitchFamily="34" charset="-122"/>
                    <a:ea typeface="Microsoft YaHei" panose="020B0503020204020204" pitchFamily="34" charset="-122"/>
                  </a:rPr>
                  <a:t>n2</a:t>
                </a:r>
                <a:r>
                  <a:rPr lang="zh-CN" altLang="en-US" dirty="0">
                    <a:solidFill>
                      <a:srgbClr val="000000"/>
                    </a:solidFill>
                    <a:latin typeface="Microsoft YaHei" panose="020B0503020204020204" pitchFamily="34" charset="-122"/>
                    <a:ea typeface="Microsoft YaHei" panose="020B0503020204020204" pitchFamily="34" charset="-122"/>
                  </a:rPr>
                  <a:t>每个点为中心提取</a:t>
                </a:r>
                <a:r>
                  <a:rPr lang="en-US" altLang="zh-CN" dirty="0">
                    <a:solidFill>
                      <a:srgbClr val="000000"/>
                    </a:solidFill>
                    <a:latin typeface="Microsoft YaHei" panose="020B0503020204020204" pitchFamily="34" charset="-122"/>
                    <a:ea typeface="Microsoft YaHei" panose="020B0503020204020204" pitchFamily="34" charset="-122"/>
                  </a:rPr>
                  <a:t>10*10</a:t>
                </a:r>
                <a:r>
                  <a:rPr lang="zh-CN" altLang="en-US" dirty="0">
                    <a:solidFill>
                      <a:srgbClr val="000000"/>
                    </a:solidFill>
                    <a:latin typeface="Microsoft YaHei" panose="020B0503020204020204" pitchFamily="34" charset="-122"/>
                    <a:ea typeface="Microsoft YaHei" panose="020B0503020204020204" pitchFamily="34" charset="-122"/>
                  </a:rPr>
                  <a:t>的像素矩阵，使用亚像素精度，两者进行计算互相关归一化模板匹配，得出相似值</a:t>
                </a:r>
                <a:r>
                  <a:rPr lang="zh-CN" altLang="en-US" dirty="0" smtClean="0">
                    <a:solidFill>
                      <a:srgbClr val="000000"/>
                    </a:solidFill>
                    <a:latin typeface="Microsoft YaHei" panose="020B0503020204020204" pitchFamily="34" charset="-122"/>
                    <a:ea typeface="Microsoft YaHei" panose="020B0503020204020204" pitchFamily="34" charset="-122"/>
                  </a:rPr>
                  <a:t>。</a:t>
                </a:r>
                <a:endParaRPr lang="en-US" altLang="zh-CN" dirty="0" smtClean="0">
                  <a:solidFill>
                    <a:srgbClr val="0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endParaRPr lang="en-US" altLang="zh-CN" dirty="0">
                  <a:solidFill>
                    <a:srgbClr val="0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dirty="0" smtClean="0">
                    <a:solidFill>
                      <a:srgbClr val="000000"/>
                    </a:solidFill>
                    <a:latin typeface="Microsoft YaHei" panose="020B0503020204020204" pitchFamily="34" charset="-122"/>
                    <a:ea typeface="Microsoft YaHei" panose="020B0503020204020204" pitchFamily="34" charset="-122"/>
                  </a:rPr>
                  <a:t>取大于</a:t>
                </a:r>
                <a:r>
                  <a:rPr lang="en-US" altLang="zh-CN" dirty="0" smtClean="0">
                    <a:solidFill>
                      <a:srgbClr val="000000"/>
                    </a:solidFill>
                    <a:latin typeface="Microsoft YaHei" panose="020B0503020204020204" pitchFamily="34" charset="-122"/>
                    <a:ea typeface="Microsoft YaHei" panose="020B0503020204020204" pitchFamily="34" charset="-122"/>
                  </a:rPr>
                  <a:t>NCC</a:t>
                </a:r>
                <a:r>
                  <a:rPr lang="zh-CN" altLang="en-US" dirty="0" smtClean="0">
                    <a:solidFill>
                      <a:srgbClr val="000000"/>
                    </a:solidFill>
                    <a:latin typeface="Microsoft YaHei" panose="020B0503020204020204" pitchFamily="34" charset="-122"/>
                    <a:ea typeface="Microsoft YaHei" panose="020B0503020204020204" pitchFamily="34" charset="-122"/>
                  </a:rPr>
                  <a:t>相似</a:t>
                </a:r>
                <a:r>
                  <a:rPr lang="zh-CN" altLang="en-US" dirty="0">
                    <a:solidFill>
                      <a:srgbClr val="000000"/>
                    </a:solidFill>
                    <a:latin typeface="Microsoft YaHei" panose="020B0503020204020204" pitchFamily="34" charset="-122"/>
                    <a:ea typeface="Microsoft YaHei" panose="020B0503020204020204" pitchFamily="34" charset="-122"/>
                  </a:rPr>
                  <a:t>值中值和小于</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𝐹𝐵</m:t>
                        </m:r>
                      </m:e>
                      <m:sub>
                        <m:r>
                          <a:rPr lang="en-US" altLang="zh-CN">
                            <a:latin typeface="Cambria Math" panose="02040503050406030204" pitchFamily="18" charset="0"/>
                          </a:rPr>
                          <m:t>𝑒𝑟𝑟𝑜𝑟</m:t>
                        </m:r>
                      </m:sub>
                    </m:sSub>
                  </m:oMath>
                </a14:m>
                <a:r>
                  <a:rPr lang="zh-CN" altLang="en-US" dirty="0">
                    <a:solidFill>
                      <a:srgbClr val="000000"/>
                    </a:solidFill>
                    <a:latin typeface="Microsoft YaHei" panose="020B0503020204020204" pitchFamily="34" charset="-122"/>
                    <a:ea typeface="Microsoft YaHei" panose="020B0503020204020204" pitchFamily="34" charset="-122"/>
                  </a:rPr>
                  <a:t>的</a:t>
                </a:r>
                <a:r>
                  <a:rPr lang="en-US" altLang="zh-CN" dirty="0">
                    <a:solidFill>
                      <a:srgbClr val="000000"/>
                    </a:solidFill>
                    <a:latin typeface="Microsoft YaHei" panose="020B0503020204020204" pitchFamily="34" charset="-122"/>
                    <a:ea typeface="Microsoft YaHei" panose="020B0503020204020204" pitchFamily="34" charset="-122"/>
                  </a:rPr>
                  <a:t>n2</a:t>
                </a:r>
                <a:r>
                  <a:rPr lang="zh-CN" altLang="en-US" dirty="0">
                    <a:solidFill>
                      <a:srgbClr val="000000"/>
                    </a:solidFill>
                    <a:latin typeface="Microsoft YaHei" panose="020B0503020204020204" pitchFamily="34" charset="-122"/>
                    <a:ea typeface="Microsoft YaHei" panose="020B0503020204020204" pitchFamily="34" charset="-122"/>
                  </a:rPr>
                  <a:t>点和对应的</a:t>
                </a:r>
                <a:r>
                  <a:rPr lang="en-US" altLang="zh-CN" dirty="0">
                    <a:solidFill>
                      <a:srgbClr val="000000"/>
                    </a:solidFill>
                    <a:latin typeface="Microsoft YaHei" panose="020B0503020204020204" pitchFamily="34" charset="-122"/>
                    <a:ea typeface="Microsoft YaHei" panose="020B0503020204020204" pitchFamily="34" charset="-122"/>
                  </a:rPr>
                  <a:t>n1</a:t>
                </a:r>
                <a:r>
                  <a:rPr lang="zh-CN" altLang="en-US" dirty="0">
                    <a:solidFill>
                      <a:srgbClr val="000000"/>
                    </a:solidFill>
                    <a:latin typeface="Microsoft YaHei" panose="020B0503020204020204" pitchFamily="34" charset="-122"/>
                    <a:ea typeface="Microsoft YaHei" panose="020B0503020204020204" pitchFamily="34" charset="-122"/>
                  </a:rPr>
                  <a:t>点，基于这些点计算原目标缩放和位移。</a:t>
                </a:r>
              </a:p>
            </p:txBody>
          </p:sp>
        </mc:Choice>
        <mc:Fallback xmlns="">
          <p:sp>
            <p:nvSpPr>
              <p:cNvPr id="3" name="矩形 2"/>
              <p:cNvSpPr>
                <a:spLocks noRot="1" noChangeAspect="1" noMove="1" noResize="1" noEditPoints="1" noAdjustHandles="1" noChangeArrowheads="1" noChangeShapeType="1" noTextEdit="1"/>
              </p:cNvSpPr>
              <p:nvPr/>
            </p:nvSpPr>
            <p:spPr>
              <a:xfrm>
                <a:off x="1095824" y="2304532"/>
                <a:ext cx="10384976" cy="2585323"/>
              </a:xfrm>
              <a:prstGeom prst="rect">
                <a:avLst/>
              </a:prstGeom>
              <a:blipFill>
                <a:blip r:embed="rId3"/>
                <a:stretch>
                  <a:fillRect l="-411" t="-1179" r="-470" b="-28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159531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95824" y="72000"/>
            <a:ext cx="10257975" cy="914400"/>
          </a:xfrm>
        </p:spPr>
        <p:txBody>
          <a:bodyPr/>
          <a:lstStyle/>
          <a:p>
            <a:r>
              <a:rPr lang="zh-CN" altLang="en-US" dirty="0"/>
              <a:t>检测模块</a:t>
            </a:r>
            <a:r>
              <a:rPr lang="en-US" altLang="zh-CN" dirty="0"/>
              <a:t>(Detection)</a:t>
            </a:r>
          </a:p>
        </p:txBody>
      </p:sp>
      <p:sp>
        <p:nvSpPr>
          <p:cNvPr id="5" name="矩形 4"/>
          <p:cNvSpPr/>
          <p:nvPr/>
        </p:nvSpPr>
        <p:spPr>
          <a:xfrm>
            <a:off x="1053989" y="731516"/>
            <a:ext cx="7129929" cy="338554"/>
          </a:xfrm>
          <a:prstGeom prst="rect">
            <a:avLst/>
          </a:prstGeom>
        </p:spPr>
        <p:txBody>
          <a:bodyPr wrap="square">
            <a:spAutoFit/>
          </a:bodyPr>
          <a:lstStyle/>
          <a:p>
            <a:r>
              <a:rPr lang="en-US" altLang="zh-CN" sz="1600" dirty="0">
                <a:solidFill>
                  <a:schemeClr val="tx1">
                    <a:lumMod val="50000"/>
                    <a:lumOff val="50000"/>
                  </a:schemeClr>
                </a:solidFill>
              </a:rPr>
              <a:t>Input your information here. Make it longer than the title.. </a:t>
            </a:r>
            <a:endParaRPr lang="zh-CN" altLang="en-US" sz="1600" dirty="0">
              <a:solidFill>
                <a:schemeClr val="tx1">
                  <a:lumMod val="50000"/>
                  <a:lumOff val="50000"/>
                </a:schemeClr>
              </a:solidFill>
            </a:endParaRPr>
          </a:p>
        </p:txBody>
      </p:sp>
      <p:pic>
        <p:nvPicPr>
          <p:cNvPr id="8" name="图片 7"/>
          <p:cNvPicPr>
            <a:picLocks noChangeAspect="1"/>
          </p:cNvPicPr>
          <p:nvPr/>
        </p:nvPicPr>
        <p:blipFill>
          <a:blip r:embed="rId3"/>
          <a:stretch>
            <a:fillRect/>
          </a:stretch>
        </p:blipFill>
        <p:spPr>
          <a:xfrm>
            <a:off x="913204" y="2242902"/>
            <a:ext cx="2834816" cy="2624830"/>
          </a:xfrm>
          <a:prstGeom prst="rect">
            <a:avLst/>
          </a:prstGeom>
        </p:spPr>
      </p:pic>
      <p:sp>
        <p:nvSpPr>
          <p:cNvPr id="2" name="矩形 1"/>
          <p:cNvSpPr/>
          <p:nvPr/>
        </p:nvSpPr>
        <p:spPr>
          <a:xfrm>
            <a:off x="4390354" y="2401155"/>
            <a:ext cx="7050532" cy="2308324"/>
          </a:xfrm>
          <a:prstGeom prst="rect">
            <a:avLst/>
          </a:prstGeom>
        </p:spPr>
        <p:txBody>
          <a:bodyPr wrap="square">
            <a:spAutoFit/>
          </a:bodyPr>
          <a:lstStyle/>
          <a:p>
            <a:r>
              <a:rPr lang="zh-CN" altLang="en-US" dirty="0" smtClean="0">
                <a:solidFill>
                  <a:srgbClr val="000000"/>
                </a:solidFill>
                <a:latin typeface="Microsoft YaHei" panose="020B0503020204020204" pitchFamily="34" charset="-122"/>
                <a:ea typeface="Microsoft YaHei" panose="020B0503020204020204" pitchFamily="34" charset="-122"/>
              </a:rPr>
              <a:t>检测器通过一个扫描窗口来扫描输入图像，然后判断出每一个图像元有没有目标。</a:t>
            </a:r>
            <a:endParaRPr lang="en-US" altLang="zh-CN" dirty="0" smtClean="0">
              <a:solidFill>
                <a:srgbClr val="000000"/>
              </a:solidFill>
              <a:latin typeface="Microsoft YaHei" panose="020B0503020204020204" pitchFamily="34" charset="-122"/>
              <a:ea typeface="Microsoft YaHei" panose="020B0503020204020204" pitchFamily="34" charset="-122"/>
            </a:endParaRPr>
          </a:p>
          <a:p>
            <a:endParaRPr lang="en-US" altLang="zh-CN" dirty="0">
              <a:solidFill>
                <a:srgbClr val="000000"/>
              </a:solidFill>
              <a:latin typeface="Microsoft YaHei" panose="020B0503020204020204" pitchFamily="34" charset="-122"/>
              <a:ea typeface="Microsoft YaHei" panose="020B0503020204020204" pitchFamily="34" charset="-122"/>
            </a:endParaRPr>
          </a:p>
          <a:p>
            <a:r>
              <a:rPr lang="zh-CN" altLang="en-US" dirty="0" smtClean="0">
                <a:solidFill>
                  <a:srgbClr val="000000"/>
                </a:solidFill>
                <a:latin typeface="Microsoft YaHei" panose="020B0503020204020204" pitchFamily="34" charset="-122"/>
                <a:ea typeface="Microsoft YaHei" panose="020B0503020204020204" pitchFamily="34" charset="-122"/>
              </a:rPr>
              <a:t>扫描窗口网格：设定以下参数，缩放比例的步长系数为</a:t>
            </a:r>
            <a:r>
              <a:rPr lang="en-US" altLang="zh-CN" dirty="0" smtClean="0">
                <a:solidFill>
                  <a:srgbClr val="000000"/>
                </a:solidFill>
                <a:latin typeface="Microsoft YaHei" panose="020B0503020204020204" pitchFamily="34" charset="-122"/>
                <a:ea typeface="Microsoft YaHei" panose="020B0503020204020204" pitchFamily="34" charset="-122"/>
              </a:rPr>
              <a:t>1.2</a:t>
            </a:r>
            <a:r>
              <a:rPr lang="zh-CN" altLang="en-US" dirty="0" smtClean="0">
                <a:solidFill>
                  <a:srgbClr val="000000"/>
                </a:solidFill>
                <a:latin typeface="Microsoft YaHei" panose="020B0503020204020204" pitchFamily="34" charset="-122"/>
                <a:ea typeface="Microsoft YaHei" panose="020B0503020204020204" pitchFamily="34" charset="-122"/>
              </a:rPr>
              <a:t>，水平步长系数为宽度的</a:t>
            </a:r>
            <a:r>
              <a:rPr lang="en-US" altLang="zh-CN" dirty="0" smtClean="0">
                <a:solidFill>
                  <a:srgbClr val="000000"/>
                </a:solidFill>
                <a:latin typeface="Microsoft YaHei" panose="020B0503020204020204" pitchFamily="34" charset="-122"/>
                <a:ea typeface="Microsoft YaHei" panose="020B0503020204020204" pitchFamily="34" charset="-122"/>
              </a:rPr>
              <a:t>10%</a:t>
            </a:r>
            <a:r>
              <a:rPr lang="zh-CN" altLang="en-US" dirty="0" smtClean="0">
                <a:solidFill>
                  <a:srgbClr val="000000"/>
                </a:solidFill>
                <a:latin typeface="Microsoft YaHei" panose="020B0503020204020204" pitchFamily="34" charset="-122"/>
                <a:ea typeface="Microsoft YaHei" panose="020B0503020204020204" pitchFamily="34" charset="-122"/>
              </a:rPr>
              <a:t>，垂直步长系数为高度的</a:t>
            </a:r>
            <a:r>
              <a:rPr lang="en-US" altLang="zh-CN" dirty="0" smtClean="0">
                <a:solidFill>
                  <a:srgbClr val="000000"/>
                </a:solidFill>
                <a:latin typeface="Microsoft YaHei" panose="020B0503020204020204" pitchFamily="34" charset="-122"/>
                <a:ea typeface="Microsoft YaHei" panose="020B0503020204020204" pitchFamily="34" charset="-122"/>
              </a:rPr>
              <a:t>10%</a:t>
            </a:r>
            <a:r>
              <a:rPr lang="zh-CN" altLang="en-US" dirty="0" smtClean="0">
                <a:solidFill>
                  <a:srgbClr val="000000"/>
                </a:solidFill>
                <a:latin typeface="Microsoft YaHei" panose="020B0503020204020204" pitchFamily="34" charset="-122"/>
                <a:ea typeface="Microsoft YaHei" panose="020B0503020204020204" pitchFamily="34" charset="-122"/>
              </a:rPr>
              <a:t>，最小的矩形框大小为</a:t>
            </a:r>
            <a:r>
              <a:rPr lang="en-US" altLang="zh-CN" dirty="0" smtClean="0">
                <a:solidFill>
                  <a:srgbClr val="000000"/>
                </a:solidFill>
                <a:latin typeface="Microsoft YaHei" panose="020B0503020204020204" pitchFamily="34" charset="-122"/>
                <a:ea typeface="Microsoft YaHei" panose="020B0503020204020204" pitchFamily="34" charset="-122"/>
              </a:rPr>
              <a:t>20</a:t>
            </a:r>
            <a:r>
              <a:rPr lang="zh-CN" altLang="en-US" dirty="0" smtClean="0">
                <a:solidFill>
                  <a:srgbClr val="000000"/>
                </a:solidFill>
                <a:latin typeface="Microsoft YaHei" panose="020B0503020204020204" pitchFamily="34" charset="-122"/>
                <a:ea typeface="Microsoft YaHei" panose="020B0503020204020204" pitchFamily="34" charset="-122"/>
              </a:rPr>
              <a:t>个像素，这样我们就得到了能够包含所有可能的大小和变换的初始矩形框。对于一个</a:t>
            </a:r>
            <a:r>
              <a:rPr lang="en-US" altLang="zh-CN" dirty="0" smtClean="0">
                <a:solidFill>
                  <a:srgbClr val="000000"/>
                </a:solidFill>
                <a:latin typeface="Microsoft YaHei" panose="020B0503020204020204" pitchFamily="34" charset="-122"/>
                <a:ea typeface="Microsoft YaHei" panose="020B0503020204020204" pitchFamily="34" charset="-122"/>
              </a:rPr>
              <a:t>240</a:t>
            </a:r>
            <a:r>
              <a:rPr lang="zh-CN" altLang="en-US" dirty="0" smtClean="0">
                <a:solidFill>
                  <a:srgbClr val="000000"/>
                </a:solidFill>
                <a:latin typeface="Microsoft YaHei" panose="020B0503020204020204" pitchFamily="34" charset="-122"/>
                <a:ea typeface="Microsoft YaHei" panose="020B0503020204020204" pitchFamily="34" charset="-122"/>
              </a:rPr>
              <a:t>*</a:t>
            </a:r>
            <a:r>
              <a:rPr lang="en-US" altLang="zh-CN" dirty="0" smtClean="0">
                <a:solidFill>
                  <a:srgbClr val="000000"/>
                </a:solidFill>
                <a:latin typeface="Microsoft YaHei" panose="020B0503020204020204" pitchFamily="34" charset="-122"/>
                <a:ea typeface="Microsoft YaHei" panose="020B0503020204020204" pitchFamily="34" charset="-122"/>
              </a:rPr>
              <a:t>320</a:t>
            </a:r>
            <a:r>
              <a:rPr lang="zh-CN" altLang="en-US" dirty="0" smtClean="0">
                <a:solidFill>
                  <a:srgbClr val="000000"/>
                </a:solidFill>
                <a:latin typeface="Microsoft YaHei" panose="020B0503020204020204" pitchFamily="34" charset="-122"/>
                <a:ea typeface="Microsoft YaHei" panose="020B0503020204020204" pitchFamily="34" charset="-122"/>
              </a:rPr>
              <a:t>的</a:t>
            </a:r>
            <a:r>
              <a:rPr lang="en-US" altLang="zh-CN" dirty="0" smtClean="0">
                <a:solidFill>
                  <a:srgbClr val="000000"/>
                </a:solidFill>
                <a:latin typeface="Microsoft YaHei" panose="020B0503020204020204" pitchFamily="34" charset="-122"/>
                <a:ea typeface="Microsoft YaHei" panose="020B0503020204020204" pitchFamily="34" charset="-122"/>
              </a:rPr>
              <a:t>QVGA</a:t>
            </a:r>
            <a:r>
              <a:rPr lang="zh-CN" altLang="en-US" dirty="0" smtClean="0">
                <a:solidFill>
                  <a:srgbClr val="000000"/>
                </a:solidFill>
                <a:latin typeface="Microsoft YaHei" panose="020B0503020204020204" pitchFamily="34" charset="-122"/>
                <a:ea typeface="Microsoft YaHei" panose="020B0503020204020204" pitchFamily="34" charset="-122"/>
              </a:rPr>
              <a:t>图像来说，上述设置会产生大约</a:t>
            </a:r>
            <a:r>
              <a:rPr lang="en-US" altLang="zh-CN" dirty="0" smtClean="0">
                <a:solidFill>
                  <a:srgbClr val="000000"/>
                </a:solidFill>
                <a:latin typeface="Microsoft YaHei" panose="020B0503020204020204" pitchFamily="34" charset="-122"/>
                <a:ea typeface="Microsoft YaHei" panose="020B0503020204020204" pitchFamily="34" charset="-122"/>
              </a:rPr>
              <a:t>50000</a:t>
            </a:r>
            <a:r>
              <a:rPr lang="zh-CN" altLang="en-US" dirty="0" smtClean="0">
                <a:solidFill>
                  <a:srgbClr val="000000"/>
                </a:solidFill>
                <a:latin typeface="Microsoft YaHei" panose="020B0503020204020204" pitchFamily="34" charset="-122"/>
                <a:ea typeface="Microsoft YaHei" panose="020B0503020204020204" pitchFamily="34" charset="-122"/>
              </a:rPr>
              <a:t>个矩形框，具体数量取决于初始矩形框的实际大小。</a:t>
            </a:r>
            <a:endParaRPr lang="zh-CN" altLang="en-US" dirty="0">
              <a:solidFill>
                <a:srgbClr val="0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306140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TANDARD">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4826</TotalTime>
  <Words>3700</Words>
  <Application>Microsoft Office PowerPoint</Application>
  <PresentationFormat>宽屏</PresentationFormat>
  <Paragraphs>207</Paragraphs>
  <Slides>28</Slides>
  <Notes>28</Notes>
  <HiddenSlides>0</HiddenSlides>
  <MMClips>2</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28</vt:i4>
      </vt:variant>
    </vt:vector>
  </HeadingPairs>
  <TitlesOfParts>
    <vt:vector size="39" baseType="lpstr">
      <vt:lpstr>微軟正黑體</vt:lpstr>
      <vt:lpstr>Open Sans</vt:lpstr>
      <vt:lpstr>等线</vt:lpstr>
      <vt:lpstr>华文隶书</vt:lpstr>
      <vt:lpstr>Microsoft YaHei</vt:lpstr>
      <vt:lpstr>Microsoft YaHei</vt:lpstr>
      <vt:lpstr>Arial</vt:lpstr>
      <vt:lpstr>Calibri</vt:lpstr>
      <vt:lpstr>Cambria Math</vt:lpstr>
      <vt:lpstr>Office 主题</vt:lpstr>
      <vt:lpstr>AxMath</vt:lpstr>
      <vt:lpstr>单目标长时跟踪：TLD</vt:lpstr>
      <vt:lpstr>TLD(Tracking-Learning-Detection)</vt:lpstr>
      <vt:lpstr>TLD(Tracking-Learning-Detection)</vt:lpstr>
      <vt:lpstr>TLD(Tracking-Learning-Detection)</vt:lpstr>
      <vt:lpstr>TLD(Tracking-Learning-Detection)</vt:lpstr>
      <vt:lpstr>跟踪模块(Tracking)</vt:lpstr>
      <vt:lpstr>跟踪模块(Tracking)</vt:lpstr>
      <vt:lpstr>跟踪模块(Tracking)</vt:lpstr>
      <vt:lpstr>检测模块(Detection)</vt:lpstr>
      <vt:lpstr>检测模块(Detection)</vt:lpstr>
      <vt:lpstr>检测模块(Detection)</vt:lpstr>
      <vt:lpstr>检测模块(Detection)</vt:lpstr>
      <vt:lpstr>检测模块(Detection)</vt:lpstr>
      <vt:lpstr>检测模块(Detection)</vt:lpstr>
      <vt:lpstr>检测模块(Detection)</vt:lpstr>
      <vt:lpstr>检测模块(Detection)</vt:lpstr>
      <vt:lpstr>学习模块(Learning)</vt:lpstr>
      <vt:lpstr>学习模块(Learning)</vt:lpstr>
      <vt:lpstr>学习模块(Learning)</vt:lpstr>
      <vt:lpstr>学习模块(Learning)</vt:lpstr>
      <vt:lpstr>TLD(Tracking-Learning-Detection)</vt:lpstr>
      <vt:lpstr>TLD(Tracking-Learning-Detection)</vt:lpstr>
      <vt:lpstr>TLD(Tracking-Learning-Detection)</vt:lpstr>
      <vt:lpstr>TLD(Tracking-Learning-Detection)</vt:lpstr>
      <vt:lpstr>TLD(Tracking-Learning-Detection)</vt:lpstr>
      <vt:lpstr>TLD(Tracking-Learning-Detection)</vt:lpstr>
      <vt:lpstr>PowerPoint 演示文稿</vt:lpstr>
      <vt:lpstr>TLD(Tracking-Learning-Detection)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Ryan Lee</dc:creator>
  <cp:lastModifiedBy>fudan</cp:lastModifiedBy>
  <cp:revision>164</cp:revision>
  <dcterms:created xsi:type="dcterms:W3CDTF">2014-04-01T11:22:20Z</dcterms:created>
  <dcterms:modified xsi:type="dcterms:W3CDTF">2018-10-18T13:28:49Z</dcterms:modified>
</cp:coreProperties>
</file>